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FTrPHETNINnkdiZIIGJbCO/X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285fd2758_0_5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37285fd2758_0_5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1842194" y="1088830"/>
            <a:ext cx="8507611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1198314" y="-218653"/>
            <a:ext cx="9795371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230662" y="1744496"/>
            <a:ext cx="11730674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3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50B4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6"/>
          <p:cNvSpPr txBox="1"/>
          <p:nvPr>
            <p:ph type="title"/>
          </p:nvPr>
        </p:nvSpPr>
        <p:spPr>
          <a:xfrm>
            <a:off x="1198314" y="-218653"/>
            <a:ext cx="9795371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1198314" y="-218653"/>
            <a:ext cx="9795371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1198314" y="-218653"/>
            <a:ext cx="9795371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230662" y="1744496"/>
            <a:ext cx="11730674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3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905300" y="529150"/>
            <a:ext cx="72564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PRESENTATION TITLE</a:t>
            </a:r>
            <a:endParaRPr i="0" sz="4800" u="none" cap="none" strike="noStrike">
              <a:solidFill>
                <a:schemeClr val="lt1"/>
              </a:solidFill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905299" y="1454125"/>
            <a:ext cx="2562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</a:rPr>
              <a:t>Author Name(s</a:t>
            </a:r>
            <a:r>
              <a:rPr i="0" lang="en-US" sz="1800" u="none" cap="none" strike="noStrike">
                <a:solidFill>
                  <a:schemeClr val="lt1"/>
                </a:solidFill>
              </a:rPr>
              <a:t>)</a:t>
            </a:r>
            <a:endParaRPr i="0" sz="18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0" y="1628750"/>
            <a:ext cx="12192000" cy="5227720"/>
          </a:xfrm>
          <a:custGeom>
            <a:rect b="b" l="l" r="r" t="t"/>
            <a:pathLst>
              <a:path extrusionOk="0" h="5253990" w="12192000">
                <a:moveTo>
                  <a:pt x="0" y="5253930"/>
                </a:moveTo>
                <a:lnTo>
                  <a:pt x="12191999" y="5253930"/>
                </a:lnTo>
                <a:lnTo>
                  <a:pt x="12191999" y="0"/>
                </a:lnTo>
                <a:lnTo>
                  <a:pt x="0" y="0"/>
                </a:lnTo>
                <a:lnTo>
                  <a:pt x="0" y="5253930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>
            <p:ph type="title"/>
          </p:nvPr>
        </p:nvSpPr>
        <p:spPr>
          <a:xfrm>
            <a:off x="0" y="0"/>
            <a:ext cx="12192000" cy="958200"/>
          </a:xfrm>
          <a:prstGeom prst="rect">
            <a:avLst/>
          </a:prstGeom>
          <a:solidFill>
            <a:srgbClr val="FCB034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Slide Characteristics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10"/>
          <p:cNvGrpSpPr/>
          <p:nvPr/>
        </p:nvGrpSpPr>
        <p:grpSpPr>
          <a:xfrm>
            <a:off x="679424" y="3062005"/>
            <a:ext cx="2499746" cy="1666193"/>
            <a:chOff x="679424" y="3062005"/>
            <a:chExt cx="2499746" cy="1666193"/>
          </a:xfrm>
        </p:grpSpPr>
        <p:sp>
          <p:nvSpPr>
            <p:cNvPr id="141" name="Google Shape;141;p10"/>
            <p:cNvSpPr/>
            <p:nvPr/>
          </p:nvSpPr>
          <p:spPr>
            <a:xfrm>
              <a:off x="679424" y="3062005"/>
              <a:ext cx="2249805" cy="1428750"/>
            </a:xfrm>
            <a:custGeom>
              <a:rect b="b" l="l" r="r" t="t"/>
              <a:pathLst>
                <a:path extrusionOk="0" h="1428750" w="2249805">
                  <a:moveTo>
                    <a:pt x="2106619" y="1428406"/>
                  </a:moveTo>
                  <a:lnTo>
                    <a:pt x="142840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2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7"/>
                  </a:lnTo>
                  <a:lnTo>
                    <a:pt x="2249459" y="142840"/>
                  </a:lnTo>
                  <a:lnTo>
                    <a:pt x="2249459" y="1285566"/>
                  </a:lnTo>
                  <a:lnTo>
                    <a:pt x="2242177" y="1330714"/>
                  </a:lnTo>
                  <a:lnTo>
                    <a:pt x="2221899" y="1369926"/>
                  </a:lnTo>
                  <a:lnTo>
                    <a:pt x="2190979" y="1400847"/>
                  </a:lnTo>
                  <a:lnTo>
                    <a:pt x="2151767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4EB3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679425" y="3062005"/>
              <a:ext cx="2249805" cy="1428750"/>
            </a:xfrm>
            <a:custGeom>
              <a:rect b="b" l="l" r="r" t="t"/>
              <a:pathLst>
                <a:path extrusionOk="0" h="1428750" w="2249805">
                  <a:moveTo>
                    <a:pt x="0" y="142840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2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7"/>
                  </a:lnTo>
                  <a:lnTo>
                    <a:pt x="2249459" y="142840"/>
                  </a:lnTo>
                  <a:lnTo>
                    <a:pt x="2249459" y="1285566"/>
                  </a:lnTo>
                  <a:lnTo>
                    <a:pt x="2242177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7" y="1421124"/>
                  </a:lnTo>
                  <a:lnTo>
                    <a:pt x="2106619" y="1428406"/>
                  </a:lnTo>
                  <a:lnTo>
                    <a:pt x="142840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close/>
                </a:path>
              </a:pathLst>
            </a:custGeom>
            <a:solidFill>
              <a:srgbClr val="FCB034"/>
            </a:solidFill>
            <a:ln cap="flat" cmpd="sng" w="12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929365" y="3299448"/>
              <a:ext cx="2249805" cy="1428750"/>
            </a:xfrm>
            <a:custGeom>
              <a:rect b="b" l="l" r="r" t="t"/>
              <a:pathLst>
                <a:path extrusionOk="0" h="1428750" w="2249805">
                  <a:moveTo>
                    <a:pt x="2106619" y="1428406"/>
                  </a:move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FFFFFF">
                <a:alpha val="8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929365" y="3299448"/>
              <a:ext cx="2249805" cy="1428750"/>
            </a:xfrm>
            <a:custGeom>
              <a:rect b="b" l="l" r="r" t="t"/>
              <a:pathLst>
                <a:path extrusionOk="0" h="1428750" w="2249805">
                  <a:moveTo>
                    <a:pt x="0" y="142841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close/>
                </a:path>
              </a:pathLst>
            </a:custGeom>
            <a:noFill/>
            <a:ln cap="flat" cmpd="sng" w="12675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10"/>
          <p:cNvSpPr txBox="1"/>
          <p:nvPr/>
        </p:nvSpPr>
        <p:spPr>
          <a:xfrm>
            <a:off x="1370663" y="3769152"/>
            <a:ext cx="1365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Simplicity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146" name="Google Shape;146;p10"/>
          <p:cNvGrpSpPr/>
          <p:nvPr/>
        </p:nvGrpSpPr>
        <p:grpSpPr>
          <a:xfrm>
            <a:off x="3428765" y="3062005"/>
            <a:ext cx="2499745" cy="1666193"/>
            <a:chOff x="3428765" y="3062005"/>
            <a:chExt cx="2499745" cy="1666193"/>
          </a:xfrm>
        </p:grpSpPr>
        <p:sp>
          <p:nvSpPr>
            <p:cNvPr id="147" name="Google Shape;147;p10"/>
            <p:cNvSpPr/>
            <p:nvPr/>
          </p:nvSpPr>
          <p:spPr>
            <a:xfrm>
              <a:off x="3428765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8" y="1428406"/>
                  </a:moveTo>
                  <a:lnTo>
                    <a:pt x="142840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2" y="7282"/>
                  </a:lnTo>
                  <a:lnTo>
                    <a:pt x="142840" y="0"/>
                  </a:lnTo>
                  <a:lnTo>
                    <a:pt x="2106618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7"/>
                  </a:lnTo>
                  <a:lnTo>
                    <a:pt x="2249460" y="142840"/>
                  </a:lnTo>
                  <a:lnTo>
                    <a:pt x="2249460" y="1285566"/>
                  </a:lnTo>
                  <a:lnTo>
                    <a:pt x="2242178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7" y="1421124"/>
                  </a:lnTo>
                  <a:lnTo>
                    <a:pt x="2106618" y="1428406"/>
                  </a:lnTo>
                  <a:close/>
                </a:path>
              </a:pathLst>
            </a:custGeom>
            <a:solidFill>
              <a:srgbClr val="4EB3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3428765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0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2" y="7282"/>
                  </a:lnTo>
                  <a:lnTo>
                    <a:pt x="142840" y="0"/>
                  </a:lnTo>
                  <a:lnTo>
                    <a:pt x="2106618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7"/>
                  </a:lnTo>
                  <a:lnTo>
                    <a:pt x="2249460" y="142840"/>
                  </a:lnTo>
                  <a:lnTo>
                    <a:pt x="2249460" y="1285566"/>
                  </a:lnTo>
                  <a:lnTo>
                    <a:pt x="2242178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7" y="1421124"/>
                  </a:lnTo>
                  <a:lnTo>
                    <a:pt x="2106618" y="1428406"/>
                  </a:lnTo>
                  <a:lnTo>
                    <a:pt x="142840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close/>
                </a:path>
              </a:pathLst>
            </a:custGeom>
            <a:solidFill>
              <a:srgbClr val="FCB034"/>
            </a:solidFill>
            <a:ln cap="flat" cmpd="sng" w="12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3678705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9" y="1428406"/>
                  </a:moveTo>
                  <a:lnTo>
                    <a:pt x="142841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60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lnTo>
                    <a:pt x="7282" y="97692"/>
                  </a:lnTo>
                  <a:lnTo>
                    <a:pt x="27560" y="58480"/>
                  </a:lnTo>
                  <a:lnTo>
                    <a:pt x="58480" y="27560"/>
                  </a:lnTo>
                  <a:lnTo>
                    <a:pt x="97692" y="7282"/>
                  </a:lnTo>
                  <a:lnTo>
                    <a:pt x="142841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3" y="41837"/>
                  </a:lnTo>
                  <a:lnTo>
                    <a:pt x="2238587" y="88178"/>
                  </a:lnTo>
                  <a:lnTo>
                    <a:pt x="2249460" y="142841"/>
                  </a:lnTo>
                  <a:lnTo>
                    <a:pt x="2249460" y="1285566"/>
                  </a:lnTo>
                  <a:lnTo>
                    <a:pt x="2242178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FFFFFF">
                <a:alpha val="8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3678705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1"/>
                  </a:moveTo>
                  <a:lnTo>
                    <a:pt x="7282" y="97692"/>
                  </a:lnTo>
                  <a:lnTo>
                    <a:pt x="27560" y="58480"/>
                  </a:lnTo>
                  <a:lnTo>
                    <a:pt x="58480" y="27560"/>
                  </a:lnTo>
                  <a:lnTo>
                    <a:pt x="97692" y="7282"/>
                  </a:lnTo>
                  <a:lnTo>
                    <a:pt x="142841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3" y="41837"/>
                  </a:lnTo>
                  <a:lnTo>
                    <a:pt x="2238587" y="88178"/>
                  </a:lnTo>
                  <a:lnTo>
                    <a:pt x="2249460" y="142841"/>
                  </a:lnTo>
                  <a:lnTo>
                    <a:pt x="2249460" y="1285566"/>
                  </a:lnTo>
                  <a:lnTo>
                    <a:pt x="2242178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lnTo>
                    <a:pt x="142841" y="1428406"/>
                  </a:lnTo>
                  <a:lnTo>
                    <a:pt x="97692" y="1421124"/>
                  </a:lnTo>
                  <a:lnTo>
                    <a:pt x="58480" y="1400847"/>
                  </a:lnTo>
                  <a:lnTo>
                    <a:pt x="27560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close/>
                </a:path>
              </a:pathLst>
            </a:custGeom>
            <a:noFill/>
            <a:ln cap="flat" cmpd="sng" w="12675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10"/>
          <p:cNvSpPr txBox="1"/>
          <p:nvPr/>
        </p:nvSpPr>
        <p:spPr>
          <a:xfrm>
            <a:off x="3946550" y="3583975"/>
            <a:ext cx="18300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-276225" lvl="0" marL="288290" marR="508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Strong</a:t>
            </a:r>
            <a:r>
              <a:rPr lang="en-US" sz="2500"/>
              <a:t> 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color contrast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152" name="Google Shape;152;p10"/>
          <p:cNvGrpSpPr/>
          <p:nvPr/>
        </p:nvGrpSpPr>
        <p:grpSpPr>
          <a:xfrm>
            <a:off x="6178106" y="3062005"/>
            <a:ext cx="2499746" cy="1666193"/>
            <a:chOff x="6178106" y="3062005"/>
            <a:chExt cx="2499746" cy="1666193"/>
          </a:xfrm>
        </p:grpSpPr>
        <p:sp>
          <p:nvSpPr>
            <p:cNvPr id="153" name="Google Shape;153;p10"/>
            <p:cNvSpPr/>
            <p:nvPr/>
          </p:nvSpPr>
          <p:spPr>
            <a:xfrm>
              <a:off x="6178106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9" y="1428406"/>
                  </a:move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7" y="88177"/>
                  </a:lnTo>
                  <a:lnTo>
                    <a:pt x="2249460" y="142840"/>
                  </a:lnTo>
                  <a:lnTo>
                    <a:pt x="2249460" y="1285566"/>
                  </a:lnTo>
                  <a:lnTo>
                    <a:pt x="2242178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4EB3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6178107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0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59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7" y="88177"/>
                  </a:lnTo>
                  <a:lnTo>
                    <a:pt x="2249460" y="142840"/>
                  </a:lnTo>
                  <a:lnTo>
                    <a:pt x="2249460" y="1285566"/>
                  </a:lnTo>
                  <a:lnTo>
                    <a:pt x="2242178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close/>
                </a:path>
              </a:pathLst>
            </a:custGeom>
            <a:solidFill>
              <a:srgbClr val="FCB034"/>
            </a:solidFill>
            <a:ln cap="flat" cmpd="sng" w="12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6428046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9" y="1428406"/>
                  </a:move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FFFFFF">
                <a:alpha val="8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6428047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1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close/>
                </a:path>
              </a:pathLst>
            </a:custGeom>
            <a:noFill/>
            <a:ln cap="flat" cmpd="sng" w="12675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0"/>
          <p:cNvSpPr txBox="1"/>
          <p:nvPr/>
        </p:nvSpPr>
        <p:spPr>
          <a:xfrm>
            <a:off x="6571568" y="3583985"/>
            <a:ext cx="19608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-427990" lvl="0" marL="440055" marR="508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No more than six lines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158" name="Google Shape;158;p10"/>
          <p:cNvGrpSpPr/>
          <p:nvPr/>
        </p:nvGrpSpPr>
        <p:grpSpPr>
          <a:xfrm>
            <a:off x="8927447" y="3062005"/>
            <a:ext cx="2499746" cy="1666193"/>
            <a:chOff x="8927447" y="3062005"/>
            <a:chExt cx="2499746" cy="1666193"/>
          </a:xfrm>
        </p:grpSpPr>
        <p:sp>
          <p:nvSpPr>
            <p:cNvPr id="159" name="Google Shape;159;p10"/>
            <p:cNvSpPr/>
            <p:nvPr/>
          </p:nvSpPr>
          <p:spPr>
            <a:xfrm>
              <a:off x="8927447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9" y="1428406"/>
                  </a:moveTo>
                  <a:lnTo>
                    <a:pt x="142841" y="1428406"/>
                  </a:lnTo>
                  <a:lnTo>
                    <a:pt x="97692" y="1421124"/>
                  </a:lnTo>
                  <a:lnTo>
                    <a:pt x="58481" y="1400847"/>
                  </a:lnTo>
                  <a:lnTo>
                    <a:pt x="27560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lnTo>
                    <a:pt x="7282" y="97692"/>
                  </a:lnTo>
                  <a:lnTo>
                    <a:pt x="27560" y="58480"/>
                  </a:lnTo>
                  <a:lnTo>
                    <a:pt x="58481" y="27559"/>
                  </a:lnTo>
                  <a:lnTo>
                    <a:pt x="97692" y="7282"/>
                  </a:lnTo>
                  <a:lnTo>
                    <a:pt x="142841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3" y="41837"/>
                  </a:lnTo>
                  <a:lnTo>
                    <a:pt x="2238587" y="88177"/>
                  </a:lnTo>
                  <a:lnTo>
                    <a:pt x="2249459" y="142840"/>
                  </a:lnTo>
                  <a:lnTo>
                    <a:pt x="2249459" y="1285566"/>
                  </a:lnTo>
                  <a:lnTo>
                    <a:pt x="2242177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close/>
                </a:path>
              </a:pathLst>
            </a:custGeom>
            <a:solidFill>
              <a:srgbClr val="4EB3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8927447" y="3062005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0"/>
                  </a:moveTo>
                  <a:lnTo>
                    <a:pt x="7282" y="97692"/>
                  </a:lnTo>
                  <a:lnTo>
                    <a:pt x="27560" y="58480"/>
                  </a:lnTo>
                  <a:lnTo>
                    <a:pt x="58481" y="27559"/>
                  </a:lnTo>
                  <a:lnTo>
                    <a:pt x="97692" y="7282"/>
                  </a:lnTo>
                  <a:lnTo>
                    <a:pt x="142841" y="0"/>
                  </a:lnTo>
                  <a:lnTo>
                    <a:pt x="2106619" y="0"/>
                  </a:lnTo>
                  <a:lnTo>
                    <a:pt x="2161282" y="10873"/>
                  </a:lnTo>
                  <a:lnTo>
                    <a:pt x="2207623" y="41837"/>
                  </a:lnTo>
                  <a:lnTo>
                    <a:pt x="2238587" y="88177"/>
                  </a:lnTo>
                  <a:lnTo>
                    <a:pt x="2249459" y="142840"/>
                  </a:lnTo>
                  <a:lnTo>
                    <a:pt x="2249459" y="1285566"/>
                  </a:lnTo>
                  <a:lnTo>
                    <a:pt x="2242177" y="1330714"/>
                  </a:lnTo>
                  <a:lnTo>
                    <a:pt x="2221900" y="1369926"/>
                  </a:lnTo>
                  <a:lnTo>
                    <a:pt x="2190979" y="1400847"/>
                  </a:lnTo>
                  <a:lnTo>
                    <a:pt x="2151768" y="1421124"/>
                  </a:lnTo>
                  <a:lnTo>
                    <a:pt x="2106619" y="1428406"/>
                  </a:lnTo>
                  <a:lnTo>
                    <a:pt x="142841" y="1428406"/>
                  </a:lnTo>
                  <a:lnTo>
                    <a:pt x="97692" y="1421124"/>
                  </a:lnTo>
                  <a:lnTo>
                    <a:pt x="58481" y="1400847"/>
                  </a:lnTo>
                  <a:lnTo>
                    <a:pt x="27560" y="1369926"/>
                  </a:lnTo>
                  <a:lnTo>
                    <a:pt x="7282" y="1330714"/>
                  </a:lnTo>
                  <a:lnTo>
                    <a:pt x="0" y="1285566"/>
                  </a:lnTo>
                  <a:lnTo>
                    <a:pt x="0" y="142840"/>
                  </a:lnTo>
                  <a:close/>
                </a:path>
              </a:pathLst>
            </a:custGeom>
            <a:solidFill>
              <a:srgbClr val="FCB034"/>
            </a:solidFill>
            <a:ln cap="flat" cmpd="sng" w="126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9177388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2106618" y="1428406"/>
                  </a:move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8" y="0"/>
                  </a:lnTo>
                  <a:lnTo>
                    <a:pt x="2161281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899" y="1369926"/>
                  </a:lnTo>
                  <a:lnTo>
                    <a:pt x="2190978" y="1400847"/>
                  </a:lnTo>
                  <a:lnTo>
                    <a:pt x="2151767" y="1421124"/>
                  </a:lnTo>
                  <a:lnTo>
                    <a:pt x="2106618" y="1428406"/>
                  </a:lnTo>
                  <a:close/>
                </a:path>
              </a:pathLst>
            </a:custGeom>
            <a:solidFill>
              <a:srgbClr val="FFFFFF">
                <a:alpha val="8784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9177388" y="3299448"/>
              <a:ext cx="2249805" cy="1428750"/>
            </a:xfrm>
            <a:custGeom>
              <a:rect b="b" l="l" r="r" t="t"/>
              <a:pathLst>
                <a:path extrusionOk="0" h="1428750" w="2249804">
                  <a:moveTo>
                    <a:pt x="0" y="142841"/>
                  </a:moveTo>
                  <a:lnTo>
                    <a:pt x="7282" y="97692"/>
                  </a:lnTo>
                  <a:lnTo>
                    <a:pt x="27559" y="58480"/>
                  </a:lnTo>
                  <a:lnTo>
                    <a:pt x="58480" y="27560"/>
                  </a:lnTo>
                  <a:lnTo>
                    <a:pt x="97691" y="7282"/>
                  </a:lnTo>
                  <a:lnTo>
                    <a:pt x="142840" y="0"/>
                  </a:lnTo>
                  <a:lnTo>
                    <a:pt x="2106618" y="0"/>
                  </a:lnTo>
                  <a:lnTo>
                    <a:pt x="2161281" y="10873"/>
                  </a:lnTo>
                  <a:lnTo>
                    <a:pt x="2207622" y="41837"/>
                  </a:lnTo>
                  <a:lnTo>
                    <a:pt x="2238586" y="88178"/>
                  </a:lnTo>
                  <a:lnTo>
                    <a:pt x="2249459" y="142841"/>
                  </a:lnTo>
                  <a:lnTo>
                    <a:pt x="2249459" y="1285566"/>
                  </a:lnTo>
                  <a:lnTo>
                    <a:pt x="2242177" y="1330715"/>
                  </a:lnTo>
                  <a:lnTo>
                    <a:pt x="2221899" y="1369926"/>
                  </a:lnTo>
                  <a:lnTo>
                    <a:pt x="2190978" y="1400847"/>
                  </a:lnTo>
                  <a:lnTo>
                    <a:pt x="2151767" y="1421124"/>
                  </a:lnTo>
                  <a:lnTo>
                    <a:pt x="2106618" y="1428406"/>
                  </a:lnTo>
                  <a:lnTo>
                    <a:pt x="142840" y="1428406"/>
                  </a:lnTo>
                  <a:lnTo>
                    <a:pt x="97691" y="1421124"/>
                  </a:lnTo>
                  <a:lnTo>
                    <a:pt x="58480" y="1400847"/>
                  </a:lnTo>
                  <a:lnTo>
                    <a:pt x="27559" y="1369926"/>
                  </a:lnTo>
                  <a:lnTo>
                    <a:pt x="7282" y="1330715"/>
                  </a:lnTo>
                  <a:lnTo>
                    <a:pt x="0" y="1285566"/>
                  </a:lnTo>
                  <a:lnTo>
                    <a:pt x="0" y="142841"/>
                  </a:lnTo>
                  <a:close/>
                </a:path>
              </a:pathLst>
            </a:custGeom>
            <a:noFill/>
            <a:ln cap="flat" cmpd="sng" w="12675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0"/>
          <p:cNvSpPr txBox="1"/>
          <p:nvPr/>
        </p:nvSpPr>
        <p:spPr>
          <a:xfrm>
            <a:off x="9342425" y="3583985"/>
            <a:ext cx="19971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527685" lvl="0" marL="12700" marR="508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Large, readable print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0" y="958200"/>
            <a:ext cx="12192000" cy="670500"/>
          </a:xfrm>
          <a:prstGeom prst="rect">
            <a:avLst/>
          </a:prstGeom>
          <a:solidFill>
            <a:srgbClr val="69BBE3"/>
          </a:solidFill>
          <a:ln cap="flat" cmpd="sng" w="9525">
            <a:solidFill>
              <a:srgbClr val="69BB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9BB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8799925" y="6526025"/>
            <a:ext cx="3117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</a:t>
            </a:r>
            <a:r>
              <a:rPr b="1" lang="en-US" sz="1000">
                <a:solidFill>
                  <a:srgbClr val="FCB034"/>
                </a:solidFill>
              </a:rPr>
              <a:t> Page 10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0" y="1036375"/>
            <a:ext cx="121920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000000"/>
                </a:solidFill>
              </a:rPr>
              <a:t>Delete This Slide for Presentation</a:t>
            </a:r>
            <a:endParaRPr i="0" sz="3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/>
          <p:nvPr/>
        </p:nvSpPr>
        <p:spPr>
          <a:xfrm>
            <a:off x="0" y="1885475"/>
            <a:ext cx="12192000" cy="4978156"/>
          </a:xfrm>
          <a:custGeom>
            <a:rect b="b" l="l" r="r" t="t"/>
            <a:pathLst>
              <a:path extrusionOk="0" h="5253990" w="12192000">
                <a:moveTo>
                  <a:pt x="0" y="5253930"/>
                </a:moveTo>
                <a:lnTo>
                  <a:pt x="12191999" y="5253930"/>
                </a:lnTo>
                <a:lnTo>
                  <a:pt x="12191999" y="0"/>
                </a:lnTo>
                <a:lnTo>
                  <a:pt x="0" y="0"/>
                </a:lnTo>
                <a:lnTo>
                  <a:pt x="0" y="5253930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0" y="0"/>
            <a:ext cx="12192000" cy="1885458"/>
          </a:xfrm>
          <a:custGeom>
            <a:rect b="b" l="l" r="r" t="t"/>
            <a:pathLst>
              <a:path extrusionOk="0" h="1604645" w="12192000">
                <a:moveTo>
                  <a:pt x="12192000" y="0"/>
                </a:moveTo>
                <a:lnTo>
                  <a:pt x="0" y="0"/>
                </a:lnTo>
                <a:lnTo>
                  <a:pt x="0" y="1019302"/>
                </a:lnTo>
                <a:lnTo>
                  <a:pt x="0" y="1203972"/>
                </a:lnTo>
                <a:lnTo>
                  <a:pt x="0" y="1604073"/>
                </a:lnTo>
                <a:lnTo>
                  <a:pt x="12192000" y="1604073"/>
                </a:lnTo>
                <a:lnTo>
                  <a:pt x="12192000" y="1203972"/>
                </a:lnTo>
                <a:lnTo>
                  <a:pt x="12192000" y="101930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9BB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091430" y="2565900"/>
            <a:ext cx="4400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49225" lvl="0" marL="121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Simplicity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Strong color contrast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No more than six lines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Large, readable print</a:t>
            </a:r>
            <a:endParaRPr i="0" sz="2450" u="none" cap="none" strike="noStrike">
              <a:solidFill>
                <a:srgbClr val="000000"/>
              </a:solidFill>
            </a:endParaRPr>
          </a:p>
        </p:txBody>
      </p:sp>
      <p:sp>
        <p:nvSpPr>
          <p:cNvPr id="174" name="Google Shape;174;p11"/>
          <p:cNvSpPr txBox="1"/>
          <p:nvPr>
            <p:ph type="title"/>
          </p:nvPr>
        </p:nvSpPr>
        <p:spPr>
          <a:xfrm>
            <a:off x="1091425" y="161150"/>
            <a:ext cx="8419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82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 Slide Characteristics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8799925" y="6526025"/>
            <a:ext cx="3117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</a:t>
            </a:r>
            <a:r>
              <a:rPr b="1" lang="en-US" sz="1000">
                <a:solidFill>
                  <a:srgbClr val="FCB034"/>
                </a:solidFill>
              </a:rPr>
              <a:t> Page 11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1091425" y="1166750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pic>
        <p:nvPicPr>
          <p:cNvPr id="177" name="Google Shape;177;p11" title="Bar Graph (1).png"/>
          <p:cNvPicPr preferRelativeResize="0"/>
          <p:nvPr/>
        </p:nvPicPr>
        <p:blipFill rotWithShape="1">
          <a:blip r:embed="rId3">
            <a:alphaModFix/>
          </a:blip>
          <a:srcRect b="0" l="20552" r="21388" t="0"/>
          <a:stretch/>
        </p:blipFill>
        <p:spPr>
          <a:xfrm>
            <a:off x="6856175" y="2149900"/>
            <a:ext cx="3792076" cy="367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69BB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/>
          <p:nvPr>
            <p:ph type="title"/>
          </p:nvPr>
        </p:nvSpPr>
        <p:spPr>
          <a:xfrm>
            <a:off x="1298250" y="419575"/>
            <a:ext cx="83124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000">
                <a:solidFill>
                  <a:srgbClr val="08296B"/>
                </a:solidFill>
                <a:latin typeface="Arial"/>
                <a:ea typeface="Arial"/>
                <a:cs typeface="Arial"/>
                <a:sym typeface="Arial"/>
              </a:rPr>
              <a:t>Good Slide Characteristics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230" y="419563"/>
            <a:ext cx="883919" cy="108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6413880" y="2541100"/>
            <a:ext cx="4400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49225" lvl="0" marL="121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Simplicity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Strong color contrast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No more than six lines</a:t>
            </a:r>
            <a:endParaRPr i="0" sz="24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rial"/>
              <a:buNone/>
            </a:pPr>
            <a:r>
              <a:t/>
            </a:r>
            <a:endParaRPr i="0" sz="2850" u="none" cap="none" strike="noStrike">
              <a:solidFill>
                <a:srgbClr val="000000"/>
              </a:solidFill>
            </a:endParaRPr>
          </a:p>
          <a:p>
            <a:pPr indent="-179705" lvl="0" marL="19177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350"/>
              <a:buChar char="•"/>
            </a:pPr>
            <a:r>
              <a:rPr i="0" lang="en-US" sz="2450" u="none" cap="none" strike="noStrike">
                <a:solidFill>
                  <a:srgbClr val="FFFFFF"/>
                </a:solidFill>
              </a:rPr>
              <a:t>Large, readable print</a:t>
            </a:r>
            <a:endParaRPr i="0" sz="2450" u="none" cap="none" strike="noStrike">
              <a:solidFill>
                <a:srgbClr val="000000"/>
              </a:solidFill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1298250" y="1276800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 </a:t>
            </a:r>
            <a:r>
              <a:rPr b="1" lang="en-US" sz="1000">
                <a:solidFill>
                  <a:srgbClr val="08296B"/>
                </a:solidFill>
              </a:rPr>
              <a:t>Page 12</a:t>
            </a:r>
            <a:endParaRPr i="0" sz="1000" u="none" cap="none" strike="noStrike">
              <a:solidFill>
                <a:srgbClr val="08296B"/>
              </a:solidFill>
            </a:endParaRPr>
          </a:p>
        </p:txBody>
      </p:sp>
      <p:pic>
        <p:nvPicPr>
          <p:cNvPr id="188" name="Google Shape;188;p12" title="Donut Graph.png"/>
          <p:cNvPicPr preferRelativeResize="0"/>
          <p:nvPr/>
        </p:nvPicPr>
        <p:blipFill rotWithShape="1">
          <a:blip r:embed="rId4">
            <a:alphaModFix/>
          </a:blip>
          <a:srcRect b="0" l="18131" r="17733" t="0"/>
          <a:stretch/>
        </p:blipFill>
        <p:spPr>
          <a:xfrm>
            <a:off x="1298250" y="2144675"/>
            <a:ext cx="4261500" cy="37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1164543" y="2690750"/>
            <a:ext cx="52809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49858" lvl="0" marL="1892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Char char="•"/>
            </a:pPr>
            <a:r>
              <a:rPr b="1" i="0" lang="en-US" sz="2650" u="none" cap="none" strike="noStrike">
                <a:solidFill>
                  <a:srgbClr val="262626"/>
                </a:solidFill>
              </a:rPr>
              <a:t>Simplicity</a:t>
            </a:r>
            <a:endParaRPr i="0" sz="26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i="0" sz="2900" u="none" cap="none" strike="noStrike">
              <a:solidFill>
                <a:srgbClr val="000000"/>
              </a:solidFill>
            </a:endParaRPr>
          </a:p>
          <a:p>
            <a:pPr indent="-194945" lvl="0" marL="207008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62626"/>
              </a:buClr>
              <a:buSzPts val="2650"/>
              <a:buChar char="•"/>
            </a:pPr>
            <a:r>
              <a:rPr b="1" i="0" lang="en-US" sz="2650" u="none" cap="none" strike="noStrike">
                <a:solidFill>
                  <a:srgbClr val="262626"/>
                </a:solidFill>
              </a:rPr>
              <a:t>Strong color contrast</a:t>
            </a:r>
            <a:endParaRPr i="0" sz="26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None/>
            </a:pPr>
            <a:r>
              <a:t/>
            </a:r>
            <a:endParaRPr i="0" sz="2900" u="none" cap="none" strike="noStrike">
              <a:solidFill>
                <a:srgbClr val="000000"/>
              </a:solidFill>
            </a:endParaRPr>
          </a:p>
          <a:p>
            <a:pPr indent="-194945" lvl="0" marL="207008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62626"/>
              </a:buClr>
              <a:buSzPts val="2650"/>
              <a:buChar char="•"/>
            </a:pPr>
            <a:r>
              <a:rPr b="1" i="0" lang="en-US" sz="2650" u="none" cap="none" strike="noStrike">
                <a:solidFill>
                  <a:srgbClr val="262626"/>
                </a:solidFill>
              </a:rPr>
              <a:t>No more than six lines</a:t>
            </a:r>
            <a:endParaRPr i="0" sz="26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None/>
            </a:pPr>
            <a:r>
              <a:t/>
            </a:r>
            <a:endParaRPr i="0" sz="2900" u="none" cap="none" strike="noStrike">
              <a:solidFill>
                <a:srgbClr val="000000"/>
              </a:solidFill>
            </a:endParaRPr>
          </a:p>
          <a:p>
            <a:pPr indent="-194945" lvl="0" marL="207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50"/>
              <a:buChar char="•"/>
            </a:pPr>
            <a:r>
              <a:rPr b="1" i="0" lang="en-US" sz="2650" u="none" cap="none" strike="noStrike">
                <a:solidFill>
                  <a:srgbClr val="262626"/>
                </a:solidFill>
              </a:rPr>
              <a:t>Large, readable print</a:t>
            </a:r>
            <a:endParaRPr i="0" sz="2650" u="none" cap="none" strike="noStrike">
              <a:solidFill>
                <a:srgbClr val="000000"/>
              </a:solidFill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0" y="365150"/>
            <a:ext cx="12192000" cy="1716300"/>
          </a:xfrm>
          <a:prstGeom prst="rect">
            <a:avLst/>
          </a:prstGeom>
          <a:solidFill>
            <a:srgbClr val="D12229"/>
          </a:solidFill>
          <a:ln cap="flat" cmpd="sng" w="9525">
            <a:solidFill>
              <a:srgbClr val="D122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731775" y="1357475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</a:rPr>
              <a:t>Delete This Slide for Presentation</a:t>
            </a:r>
            <a:endParaRPr i="0" sz="2400" u="none" cap="none" strike="noStrike">
              <a:solidFill>
                <a:schemeClr val="lt1"/>
              </a:solidFill>
            </a:endParaRPr>
          </a:p>
        </p:txBody>
      </p:sp>
      <p:sp>
        <p:nvSpPr>
          <p:cNvPr id="196" name="Google Shape;196;p13"/>
          <p:cNvSpPr txBox="1"/>
          <p:nvPr>
            <p:ph type="title"/>
          </p:nvPr>
        </p:nvSpPr>
        <p:spPr>
          <a:xfrm>
            <a:off x="687750" y="265775"/>
            <a:ext cx="83460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87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000">
                <a:solidFill>
                  <a:srgbClr val="FCB034"/>
                </a:solidFill>
                <a:latin typeface="Arial"/>
                <a:ea typeface="Arial"/>
                <a:cs typeface="Arial"/>
                <a:sym typeface="Arial"/>
              </a:rPr>
              <a:t>Good Slide Characteristics</a:t>
            </a:r>
            <a:endParaRPr sz="2000">
              <a:solidFill>
                <a:srgbClr val="FCB0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 </a:t>
            </a:r>
            <a:r>
              <a:rPr b="1" lang="en-US" sz="1000">
                <a:solidFill>
                  <a:srgbClr val="D12229"/>
                </a:solidFill>
              </a:rPr>
              <a:t>Page 13</a:t>
            </a:r>
            <a:endParaRPr i="0" sz="1000" u="none" cap="none" strike="noStrike">
              <a:solidFill>
                <a:srgbClr val="D12229"/>
              </a:solidFill>
            </a:endParaRPr>
          </a:p>
        </p:txBody>
      </p:sp>
      <p:pic>
        <p:nvPicPr>
          <p:cNvPr id="198" name="Google Shape;198;p13" title="Funnel Graph.png"/>
          <p:cNvPicPr preferRelativeResize="0"/>
          <p:nvPr/>
        </p:nvPicPr>
        <p:blipFill rotWithShape="1">
          <a:blip r:embed="rId3">
            <a:alphaModFix/>
          </a:blip>
          <a:srcRect b="0" l="17533" r="18775" t="0"/>
          <a:stretch/>
        </p:blipFill>
        <p:spPr>
          <a:xfrm>
            <a:off x="6357525" y="2233850"/>
            <a:ext cx="4430100" cy="39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/>
          <p:nvPr/>
        </p:nvSpPr>
        <p:spPr>
          <a:xfrm>
            <a:off x="0" y="1304223"/>
            <a:ext cx="12192000" cy="5554345"/>
          </a:xfrm>
          <a:custGeom>
            <a:rect b="b" l="l" r="r" t="t"/>
            <a:pathLst>
              <a:path extrusionOk="0" h="5554345" w="12192000">
                <a:moveTo>
                  <a:pt x="0" y="5553776"/>
                </a:moveTo>
                <a:lnTo>
                  <a:pt x="12191999" y="5553776"/>
                </a:lnTo>
                <a:lnTo>
                  <a:pt x="12191999" y="0"/>
                </a:lnTo>
                <a:lnTo>
                  <a:pt x="0" y="0"/>
                </a:lnTo>
                <a:lnTo>
                  <a:pt x="0" y="5553776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0" y="0"/>
            <a:ext cx="12192000" cy="1304290"/>
          </a:xfrm>
          <a:custGeom>
            <a:rect b="b" l="l" r="r" t="t"/>
            <a:pathLst>
              <a:path extrusionOk="0" h="1304290" w="12192000">
                <a:moveTo>
                  <a:pt x="12191999" y="1304222"/>
                </a:moveTo>
                <a:lnTo>
                  <a:pt x="0" y="1304222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304222"/>
                </a:lnTo>
                <a:close/>
              </a:path>
            </a:pathLst>
          </a:custGeom>
          <a:solidFill>
            <a:srgbClr val="FCB0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/>
          <p:nvPr>
            <p:ph type="title"/>
          </p:nvPr>
        </p:nvSpPr>
        <p:spPr>
          <a:xfrm>
            <a:off x="3726900" y="230200"/>
            <a:ext cx="47382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8296B"/>
                </a:solidFill>
                <a:latin typeface="Arial"/>
                <a:ea typeface="Arial"/>
                <a:cs typeface="Arial"/>
                <a:sym typeface="Arial"/>
              </a:rPr>
              <a:t>Slide Header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417100" y="1550350"/>
            <a:ext cx="24714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</a:rPr>
              <a:t>SLIDE SUBHEAD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417094" y="2534653"/>
            <a:ext cx="5361900" cy="37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76530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Text Body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6095998" y="2534653"/>
            <a:ext cx="5679440" cy="3716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77165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 </a:t>
            </a:r>
            <a:r>
              <a:rPr b="1" lang="en-US" sz="1000">
                <a:solidFill>
                  <a:srgbClr val="FCB034"/>
                </a:solidFill>
              </a:rPr>
              <a:t>Page 14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0" y="1507957"/>
            <a:ext cx="12192000" cy="5350510"/>
          </a:xfrm>
          <a:custGeom>
            <a:rect b="b" l="l" r="r" t="t"/>
            <a:pathLst>
              <a:path extrusionOk="0" h="5350509" w="12192000">
                <a:moveTo>
                  <a:pt x="0" y="5350041"/>
                </a:moveTo>
                <a:lnTo>
                  <a:pt x="12191999" y="5350041"/>
                </a:lnTo>
                <a:lnTo>
                  <a:pt x="12191999" y="0"/>
                </a:lnTo>
                <a:lnTo>
                  <a:pt x="0" y="0"/>
                </a:lnTo>
                <a:lnTo>
                  <a:pt x="0" y="5350041"/>
                </a:lnTo>
                <a:close/>
              </a:path>
            </a:pathLst>
          </a:custGeom>
          <a:solidFill>
            <a:srgbClr val="FCB0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0" y="0"/>
            <a:ext cx="12192000" cy="1508125"/>
          </a:xfrm>
          <a:custGeom>
            <a:rect b="b" l="l" r="r" t="t"/>
            <a:pathLst>
              <a:path extrusionOk="0" h="1508125" w="12192000">
                <a:moveTo>
                  <a:pt x="12191999" y="1507957"/>
                </a:moveTo>
                <a:lnTo>
                  <a:pt x="0" y="150795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507957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 txBox="1"/>
          <p:nvPr>
            <p:ph type="title"/>
          </p:nvPr>
        </p:nvSpPr>
        <p:spPr>
          <a:xfrm>
            <a:off x="3770999" y="280000"/>
            <a:ext cx="4650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Header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17100" y="1689300"/>
            <a:ext cx="29985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</a:rPr>
              <a:t>SLIDE SUBHEAD</a:t>
            </a:r>
            <a:endParaRPr i="0" sz="2800" u="none" cap="none" strike="noStrike">
              <a:solidFill>
                <a:srgbClr val="000000"/>
              </a:solidFill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17094" y="2534653"/>
            <a:ext cx="5361940" cy="3716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76530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Text Body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6095998" y="2534653"/>
            <a:ext cx="5679440" cy="3716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77165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 </a:t>
            </a:r>
            <a:r>
              <a:rPr b="1" lang="en-US" sz="1000">
                <a:solidFill>
                  <a:schemeClr val="lt1"/>
                </a:solidFill>
              </a:rPr>
              <a:t>Page 15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730250" y="439300"/>
            <a:ext cx="9683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Header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815709" y="1419175"/>
            <a:ext cx="9597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8296B"/>
                </a:solidFill>
              </a:rPr>
              <a:t>Slide Subhead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4975" y="222089"/>
            <a:ext cx="76200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815700" y="2200875"/>
            <a:ext cx="105588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Text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 </a:t>
            </a:r>
            <a:r>
              <a:rPr b="1" lang="en-US" sz="1000">
                <a:solidFill>
                  <a:srgbClr val="FCB034"/>
                </a:solidFill>
              </a:rPr>
              <a:t>Page 16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69BB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720" y="245013"/>
            <a:ext cx="716279" cy="94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>
            <p:ph type="title"/>
          </p:nvPr>
        </p:nvSpPr>
        <p:spPr>
          <a:xfrm>
            <a:off x="730250" y="439300"/>
            <a:ext cx="9683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Header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815709" y="1419175"/>
            <a:ext cx="9597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8296B"/>
                </a:solidFill>
              </a:rPr>
              <a:t>Slide Subhead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815700" y="2200875"/>
            <a:ext cx="105588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Text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 </a:t>
            </a:r>
            <a:r>
              <a:rPr b="1" lang="en-US" sz="1000">
                <a:solidFill>
                  <a:schemeClr val="lt1"/>
                </a:solidFill>
              </a:rPr>
              <a:t>Page 17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877" y="498575"/>
            <a:ext cx="629875" cy="8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"/>
          <p:cNvSpPr txBox="1"/>
          <p:nvPr>
            <p:ph type="title"/>
          </p:nvPr>
        </p:nvSpPr>
        <p:spPr>
          <a:xfrm>
            <a:off x="737550" y="483300"/>
            <a:ext cx="9683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Header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830550" y="2142200"/>
            <a:ext cx="5196900" cy="3755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Text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247" name="Google Shape;247;p18" title="Simple Graph.png"/>
          <p:cNvPicPr preferRelativeResize="0"/>
          <p:nvPr/>
        </p:nvPicPr>
        <p:blipFill rotWithShape="1">
          <a:blip r:embed="rId4">
            <a:alphaModFix/>
          </a:blip>
          <a:srcRect b="0" l="12140" r="12072" t="0"/>
          <a:stretch/>
        </p:blipFill>
        <p:spPr>
          <a:xfrm>
            <a:off x="6746175" y="2055500"/>
            <a:ext cx="4452200" cy="330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</a:t>
            </a:r>
            <a:r>
              <a:rPr b="1" lang="en-US" sz="1000">
                <a:solidFill>
                  <a:srgbClr val="FCB034"/>
                </a:solidFill>
              </a:rPr>
              <a:t> Page 18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/>
          <p:nvPr/>
        </p:nvSpPr>
        <p:spPr>
          <a:xfrm>
            <a:off x="0" y="1445342"/>
            <a:ext cx="12192000" cy="5412740"/>
          </a:xfrm>
          <a:custGeom>
            <a:rect b="b" l="l" r="r" t="t"/>
            <a:pathLst>
              <a:path extrusionOk="0" h="5412740" w="12192000">
                <a:moveTo>
                  <a:pt x="0" y="5412657"/>
                </a:moveTo>
                <a:lnTo>
                  <a:pt x="12191999" y="5412657"/>
                </a:lnTo>
                <a:lnTo>
                  <a:pt x="12191999" y="0"/>
                </a:lnTo>
                <a:lnTo>
                  <a:pt x="0" y="0"/>
                </a:lnTo>
                <a:lnTo>
                  <a:pt x="0" y="5412657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0" y="0"/>
            <a:ext cx="12192000" cy="1445895"/>
          </a:xfrm>
          <a:custGeom>
            <a:rect b="b" l="l" r="r" t="t"/>
            <a:pathLst>
              <a:path extrusionOk="0" h="1445895" w="12192000">
                <a:moveTo>
                  <a:pt x="12191999" y="1445341"/>
                </a:moveTo>
                <a:lnTo>
                  <a:pt x="0" y="1445341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445341"/>
                </a:lnTo>
                <a:close/>
              </a:path>
            </a:pathLst>
          </a:custGeom>
          <a:solidFill>
            <a:srgbClr val="FCB0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300949" y="454900"/>
            <a:ext cx="95901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</a:rPr>
              <a:t>References, Acknowledgements, Disclaimers</a:t>
            </a:r>
            <a:endParaRPr i="0" sz="3400" u="none" cap="none" strike="noStrike">
              <a:solidFill>
                <a:srgbClr val="000000"/>
              </a:solidFill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841126" y="1981000"/>
            <a:ext cx="10738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rgbClr val="FFFFFF"/>
                </a:solidFill>
              </a:rPr>
              <a:t>List all References, Acknowledgements and Disclaimers here if applicable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 </a:t>
            </a:r>
            <a:r>
              <a:rPr b="1" lang="en-US" sz="1000">
                <a:solidFill>
                  <a:srgbClr val="FCB034"/>
                </a:solidFill>
              </a:rPr>
              <a:t>Page 19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/>
        </p:nvSpPr>
        <p:spPr>
          <a:xfrm>
            <a:off x="2724900" y="3783525"/>
            <a:ext cx="6742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800"/>
              <a:t>PRESENTATION TITLE</a:t>
            </a:r>
            <a:endParaRPr i="0" sz="4800" u="none" cap="none" strike="noStrike">
              <a:solidFill>
                <a:srgbClr val="000000"/>
              </a:solidFill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4715400" y="4749075"/>
            <a:ext cx="2761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</a:rPr>
              <a:t>Author(s) </a:t>
            </a:r>
            <a:r>
              <a:rPr b="1" lang="en-US" sz="2400"/>
              <a:t>Names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pic>
        <p:nvPicPr>
          <p:cNvPr id="52" name="Google Shape;52;p3" title="SFB-26-Theme-Banners-2560 x 600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2857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 txBox="1"/>
          <p:nvPr/>
        </p:nvSpPr>
        <p:spPr>
          <a:xfrm>
            <a:off x="8697225" y="655537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</a:t>
            </a:r>
            <a:r>
              <a:rPr b="1" lang="en-US" sz="1000">
                <a:solidFill>
                  <a:srgbClr val="FCB034"/>
                </a:solidFill>
              </a:rPr>
              <a:t>March 25-28, 2026 | </a:t>
            </a:r>
            <a:r>
              <a:rPr b="1" lang="en-US" sz="1000">
                <a:solidFill>
                  <a:srgbClr val="002060"/>
                </a:solidFill>
              </a:rPr>
              <a:t>Page 2</a:t>
            </a:r>
            <a:endParaRPr i="0" sz="1000" u="none" cap="none" strike="noStrik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69BBE3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idx="4294967295" type="title"/>
          </p:nvPr>
        </p:nvSpPr>
        <p:spPr>
          <a:xfrm>
            <a:off x="1135825" y="2588838"/>
            <a:ext cx="4162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950">
            <a:spAutoFit/>
          </a:bodyPr>
          <a:lstStyle/>
          <a:p>
            <a:pPr indent="0" lvl="0" marL="12700" marR="5080" rtl="0" algn="l">
              <a:lnSpc>
                <a:spcPct val="10207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References, Acknowledgements, Disclaimers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5327822" y="2253934"/>
            <a:ext cx="0" cy="2350135"/>
          </a:xfrm>
          <a:custGeom>
            <a:rect b="b" l="l" r="r" t="t"/>
            <a:pathLst>
              <a:path extrusionOk="0" h="2350135" w="120000">
                <a:moveTo>
                  <a:pt x="0" y="0"/>
                </a:moveTo>
                <a:lnTo>
                  <a:pt x="0" y="2349583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5739875" y="3063738"/>
            <a:ext cx="5316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8575">
            <a:spAutoFit/>
          </a:bodyPr>
          <a:lstStyle/>
          <a:p>
            <a:pPr indent="0" lvl="0" marL="12700" marR="5080" rt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300" u="none" cap="none" strike="noStrike">
                <a:solidFill>
                  <a:srgbClr val="FDFDFD"/>
                </a:solidFill>
              </a:rPr>
              <a:t>List all References, Acknowledgements and Disclaimers here if applicable</a:t>
            </a:r>
            <a:endParaRPr i="0" sz="2300" u="none" cap="none" strike="noStrike">
              <a:solidFill>
                <a:srgbClr val="000000"/>
              </a:solidFill>
            </a:endParaRPr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5701" y="217581"/>
            <a:ext cx="578731" cy="92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 </a:t>
            </a:r>
            <a:r>
              <a:rPr b="1" lang="en-US" sz="1000">
                <a:solidFill>
                  <a:schemeClr val="lt1"/>
                </a:solidFill>
              </a:rPr>
              <a:t>Page 20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285fd2758_0_56"/>
          <p:cNvSpPr txBox="1"/>
          <p:nvPr/>
        </p:nvSpPr>
        <p:spPr>
          <a:xfrm>
            <a:off x="848690" y="2955661"/>
            <a:ext cx="10494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List all References, Acknowledgements and Disclaimers here if applicable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pic>
        <p:nvPicPr>
          <p:cNvPr id="272" name="Google Shape;272;g37285fd2758_0_56" title="SFB Transparent Logo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597" y="4418025"/>
            <a:ext cx="2132825" cy="15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7285fd2758_0_56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</a:t>
            </a:r>
            <a:r>
              <a:rPr b="1" lang="en-US" sz="1000">
                <a:solidFill>
                  <a:srgbClr val="FCB034"/>
                </a:solidFill>
              </a:rPr>
              <a:t> Page 21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  <p:sp>
        <p:nvSpPr>
          <p:cNvPr id="274" name="Google Shape;274;g37285fd2758_0_56"/>
          <p:cNvSpPr/>
          <p:nvPr/>
        </p:nvSpPr>
        <p:spPr>
          <a:xfrm>
            <a:off x="0" y="570525"/>
            <a:ext cx="12192000" cy="1716300"/>
          </a:xfrm>
          <a:prstGeom prst="rect">
            <a:avLst/>
          </a:prstGeom>
          <a:solidFill>
            <a:srgbClr val="D12229"/>
          </a:solidFill>
          <a:ln cap="flat" cmpd="sng" w="9525">
            <a:solidFill>
              <a:srgbClr val="D122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7285fd2758_0_56"/>
          <p:cNvSpPr txBox="1"/>
          <p:nvPr/>
        </p:nvSpPr>
        <p:spPr>
          <a:xfrm>
            <a:off x="934050" y="1137525"/>
            <a:ext cx="103239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700" u="none" cap="none" strike="noStrike">
                <a:solidFill>
                  <a:schemeClr val="lt1"/>
                </a:solidFill>
              </a:rPr>
              <a:t>References, Acknowledgements, Disclaimers</a:t>
            </a:r>
            <a:endParaRPr i="0" sz="37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>
            <p:ph type="ctrTitle"/>
          </p:nvPr>
        </p:nvSpPr>
        <p:spPr>
          <a:xfrm>
            <a:off x="1842144" y="2379730"/>
            <a:ext cx="85077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2"/>
                </a:solidFill>
              </a:rPr>
              <a:t>Thank You!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4529700" y="3335725"/>
            <a:ext cx="31326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3700" u="none" cap="none" strike="noStrike">
                <a:solidFill>
                  <a:srgbClr val="000000"/>
                </a:solidFill>
              </a:rPr>
              <a:t>Subtitle Here</a:t>
            </a:r>
            <a:endParaRPr i="0" sz="3700" u="none" cap="none" strike="noStrike">
              <a:solidFill>
                <a:srgbClr val="000000"/>
              </a:solidFill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8799925" y="6526025"/>
            <a:ext cx="3124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08296B"/>
                </a:solidFill>
              </a:rPr>
              <a:t>202</a:t>
            </a:r>
            <a:r>
              <a:rPr b="1" lang="en-US" sz="1000">
                <a:solidFill>
                  <a:srgbClr val="08296B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A</a:t>
            </a:r>
            <a:r>
              <a:rPr b="1" lang="en-US" sz="1000">
                <a:solidFill>
                  <a:srgbClr val="08296B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M</a:t>
            </a:r>
            <a:r>
              <a:rPr b="1" lang="en-US" sz="1000">
                <a:solidFill>
                  <a:srgbClr val="08296B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08296B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| March 25-28, 2026 |</a:t>
            </a:r>
            <a:r>
              <a:rPr b="1" lang="en-US" sz="1000">
                <a:solidFill>
                  <a:srgbClr val="FCB034"/>
                </a:solidFill>
              </a:rPr>
              <a:t> Page 22</a:t>
            </a:r>
            <a:endParaRPr i="0" sz="1000" u="none" cap="none" strike="noStrike">
              <a:solidFill>
                <a:srgbClr val="FCB03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/>
        </p:nvSpPr>
        <p:spPr>
          <a:xfrm>
            <a:off x="802615" y="1523378"/>
            <a:ext cx="3759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26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</a:rPr>
              <a:t>Author Name(s)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9384665" y="6490180"/>
            <a:ext cx="233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2025 ANNUAL MEETING APRIL 9-12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>
            <p:ph type="title"/>
          </p:nvPr>
        </p:nvSpPr>
        <p:spPr>
          <a:xfrm>
            <a:off x="8426019" y="417026"/>
            <a:ext cx="34359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Society for Biomaterials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" title="SFB-26-Theme-Banners-Final-72dpi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9590"/>
            <a:ext cx="12192002" cy="243841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802625" y="580500"/>
            <a:ext cx="67065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</a:rPr>
              <a:t>PRESENTATION TITLE</a:t>
            </a:r>
            <a:endParaRPr i="0" sz="4800" u="none" cap="none" strike="noStrike">
              <a:solidFill>
                <a:schemeClr val="dk1"/>
              </a:solidFill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9005275" y="4090900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March 25-28, 2026 | </a:t>
            </a:r>
            <a:r>
              <a:rPr b="1" lang="en-US" sz="1000">
                <a:solidFill>
                  <a:srgbClr val="002060"/>
                </a:solidFill>
              </a:rPr>
              <a:t>Page 3</a:t>
            </a:r>
            <a:endParaRPr i="0" sz="1000" u="none" cap="none" strike="noStrik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1201414" y="175466"/>
            <a:ext cx="9789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>
                <a:solidFill>
                  <a:srgbClr val="08296B"/>
                </a:solidFill>
                <a:latin typeface="Arial"/>
                <a:ea typeface="Arial"/>
                <a:cs typeface="Arial"/>
                <a:sym typeface="Arial"/>
              </a:rPr>
              <a:t>Technical Paper PPT Requirements</a:t>
            </a:r>
            <a:endParaRPr sz="4500">
              <a:solidFill>
                <a:srgbClr val="082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75" y="1621400"/>
            <a:ext cx="12192000" cy="5236500"/>
          </a:xfrm>
          <a:prstGeom prst="rect">
            <a:avLst/>
          </a:prstGeom>
          <a:solidFill>
            <a:srgbClr val="08296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115582" y="1892610"/>
            <a:ext cx="11961000" cy="4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-365125" lvl="0" marL="457200" marR="0" rtl="0" algn="l">
              <a:lnSpc>
                <a:spcPct val="130000"/>
              </a:lnSpc>
              <a:spcBef>
                <a:spcPts val="35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b="1" i="0" lang="en-US" sz="2150" u="none" cap="none" strike="noStrike">
                <a:solidFill>
                  <a:srgbClr val="FFFFFF"/>
                </a:solidFill>
              </a:rPr>
              <a:t>Presentations will be 30 minutes total (ex: 25 minute presentation with 5 minute Q&amp;A)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All technical presentations must be designed using PowerPoint.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16:9 aspect ratio (widescreen)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Minimum Font size for body copy = 18 pt.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Use page numbers on each slide.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Slide 1: Title, authors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Slide 2: Presenters/photos, logos (as needed)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Slides: Technical content – use slides 6-9 as templated for your technical content. Company logos are not permitted for use in the technical content area)</a:t>
            </a:r>
            <a:endParaRPr sz="2150"/>
          </a:p>
          <a:p>
            <a:pPr indent="-36512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•"/>
            </a:pPr>
            <a:r>
              <a:rPr i="0" lang="en-US" sz="2150" u="none" cap="none" strike="noStrike">
                <a:solidFill>
                  <a:srgbClr val="FFFFFF"/>
                </a:solidFill>
              </a:rPr>
              <a:t>Final Slides: References, acknowledgements, required DOE disclaimers (if applicable) followed by thank you for participating slide.</a:t>
            </a:r>
            <a:endParaRPr i="0" sz="2150" u="none" cap="none" strike="noStrike">
              <a:solidFill>
                <a:srgbClr val="000000"/>
              </a:solidFill>
            </a:endParaRPr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877" y="214911"/>
            <a:ext cx="399142" cy="6267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2740425" y="954425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March 25-28, 2026 |</a:t>
            </a:r>
            <a:r>
              <a:rPr b="1" lang="en-US" sz="1000">
                <a:solidFill>
                  <a:schemeClr val="lt1"/>
                </a:solidFill>
              </a:rPr>
              <a:t> Page 4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/>
        </p:nvSpPr>
        <p:spPr>
          <a:xfrm>
            <a:off x="977550" y="1904188"/>
            <a:ext cx="102369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117475" lvl="0" marL="1003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b="1" i="0" lang="en-US" sz="1950" u="none" cap="none" strike="noStrike">
                <a:solidFill>
                  <a:schemeClr val="dk1"/>
                </a:solidFill>
              </a:rPr>
              <a:t>Presentations will be 30 minutes total (ex:25 minute presentation with 5 minute Q&amp;A)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All technical presentations must be designed using PowerPoint.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16:9 aspect ratio (widescreen)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Minimum Font size for body copy = 18 pt.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Use page numbers on each slide.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 1: Title, authors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 2: Presenters/photos, logos (as needed)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99695" marR="5080" rtl="0" algn="l">
              <a:lnSpc>
                <a:spcPct val="96410"/>
              </a:lnSpc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Slides: Technical content – use slides 6-9 as templated for your technical content. Company logos are not permitted for use in the technical content area)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99695" marR="392430" rtl="0" algn="l">
              <a:lnSpc>
                <a:spcPct val="96410"/>
              </a:lnSpc>
              <a:spcBef>
                <a:spcPts val="130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Final Slides: References, acknowledgements, required DOE disclaimers (if applicable) followed by thank you for participating slide.</a:t>
            </a:r>
            <a:endParaRPr i="0" sz="1950" u="none" cap="none" strike="noStrike">
              <a:solidFill>
                <a:schemeClr val="dk1"/>
              </a:solidFill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9588647" y="6606737"/>
            <a:ext cx="2330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 ANNUAL MEETING APRIL 19-22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2740425" y="1130450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sp>
        <p:nvSpPr>
          <p:cNvPr id="81" name="Google Shape;81;p5"/>
          <p:cNvSpPr txBox="1"/>
          <p:nvPr>
            <p:ph type="title"/>
          </p:nvPr>
        </p:nvSpPr>
        <p:spPr>
          <a:xfrm>
            <a:off x="1201414" y="175466"/>
            <a:ext cx="9789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>
                <a:solidFill>
                  <a:srgbClr val="08296B"/>
                </a:solidFill>
                <a:latin typeface="Arial"/>
                <a:ea typeface="Arial"/>
                <a:cs typeface="Arial"/>
                <a:sym typeface="Arial"/>
              </a:rPr>
              <a:t>Technical Paper PPT Requirements</a:t>
            </a:r>
            <a:endParaRPr sz="4500">
              <a:solidFill>
                <a:srgbClr val="082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877" y="214911"/>
            <a:ext cx="399142" cy="6267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March 25-28, 2026 |</a:t>
            </a:r>
            <a:r>
              <a:rPr b="1" lang="en-US" sz="1000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Page 5</a:t>
            </a:r>
            <a:endParaRPr i="0" sz="1000" u="none" cap="none" strike="noStrike">
              <a:solidFill>
                <a:srgbClr val="08296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69BB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 txBox="1"/>
          <p:nvPr>
            <p:ph type="title"/>
          </p:nvPr>
        </p:nvSpPr>
        <p:spPr>
          <a:xfrm>
            <a:off x="535125" y="283216"/>
            <a:ext cx="9789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Paper PPT Requirements</a:t>
            </a:r>
            <a:endParaRPr sz="4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1830" y="192281"/>
            <a:ext cx="655319" cy="9863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535125" y="1736475"/>
            <a:ext cx="102369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117475" lvl="0" marL="1003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b="1" i="0" lang="en-US" sz="1950" u="none" cap="none" strike="noStrike">
                <a:solidFill>
                  <a:schemeClr val="dk1"/>
                </a:solidFill>
              </a:rPr>
              <a:t>Presentations will be 30 minutes total (ex:25 minute presentation with 5 minute Q&amp;A)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All technical presentations must be designed using PowerPoint.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16:9 aspect ratio (widescreen)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Minimum Font size for body copy = 18 pt.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Use page numbers on each slide.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 1: Title, authors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100330" marR="0" rtl="0" algn="l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 2: Presenters/photos, logos (as needed)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99695" marR="5080" rtl="0" algn="l">
              <a:lnSpc>
                <a:spcPct val="96410"/>
              </a:lnSpc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Slides: Technical content – use slides 6-9 as templated for your technical content. Company logos are not permitted for use in the technical content area)</a:t>
            </a:r>
            <a:endParaRPr i="0" sz="1950" u="none" cap="none" strike="noStrike">
              <a:solidFill>
                <a:schemeClr val="dk1"/>
              </a:solidFill>
            </a:endParaRPr>
          </a:p>
          <a:p>
            <a:pPr indent="-117475" lvl="0" marL="99695" marR="392430" rtl="0" algn="l">
              <a:lnSpc>
                <a:spcPct val="96410"/>
              </a:lnSpc>
              <a:spcBef>
                <a:spcPts val="1305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i="0" lang="en-US" sz="1950" u="none" cap="none" strike="noStrike">
                <a:solidFill>
                  <a:schemeClr val="dk1"/>
                </a:solidFill>
              </a:rPr>
              <a:t>Final Slides: References, acknowledgements, required DOE disclaimers (if applicable) followed by thank you for participating slide.</a:t>
            </a:r>
            <a:endParaRPr i="0" sz="1950" u="none" cap="none" strike="noStrike">
              <a:solidFill>
                <a:schemeClr val="dk1"/>
              </a:solidFill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535125" y="1110875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 </a:t>
            </a:r>
            <a:r>
              <a:rPr b="1" lang="en-US" sz="1000">
                <a:solidFill>
                  <a:srgbClr val="08296B"/>
                </a:solidFill>
              </a:rPr>
              <a:t>Page 6</a:t>
            </a:r>
            <a:endParaRPr i="0" sz="1000" u="none" cap="none" strike="noStrike">
              <a:solidFill>
                <a:srgbClr val="08296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/>
        </p:nvSpPr>
        <p:spPr>
          <a:xfrm>
            <a:off x="1656965" y="2975246"/>
            <a:ext cx="22239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900">
            <a:spAutoFit/>
          </a:bodyPr>
          <a:lstStyle/>
          <a:p>
            <a:pPr indent="0" lvl="0" marL="13817" marR="5527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Slides become difficult to read when you try to cover too much material on one slide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5580352" y="2796176"/>
            <a:ext cx="20733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900">
            <a:spAutoFit/>
          </a:bodyPr>
          <a:lstStyle/>
          <a:p>
            <a:pPr indent="0" lvl="0" marL="13817" marR="5527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Text that is too small or a font color that does not provide enough contrast from the background will</a:t>
            </a:r>
            <a:endParaRPr i="0" sz="1196" u="none" cap="none" strike="noStrike">
              <a:solidFill>
                <a:srgbClr val="000000"/>
              </a:solidFill>
            </a:endParaRPr>
          </a:p>
          <a:p>
            <a:pPr indent="0" lvl="0" marL="13817" marR="0" rtl="0" algn="l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not be legible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9503739" y="2796176"/>
            <a:ext cx="22575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25">
            <a:spAutoFit/>
          </a:bodyPr>
          <a:lstStyle/>
          <a:p>
            <a:pPr indent="0" lvl="0" marL="13817" marR="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AVOID USING ALL CAPS FOR</a:t>
            </a:r>
            <a:endParaRPr i="0" sz="1196" u="none" cap="none" strike="noStrike">
              <a:solidFill>
                <a:srgbClr val="000000"/>
              </a:solidFill>
            </a:endParaRPr>
          </a:p>
          <a:p>
            <a:pPr indent="0" lvl="0" marL="13817" marR="5527" rtl="0" algn="l">
              <a:lnSpc>
                <a:spcPct val="108333"/>
              </a:lnSpc>
              <a:spcBef>
                <a:spcPts val="92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BODY COPY, as well as </a:t>
            </a:r>
            <a:r>
              <a:rPr b="1" i="0" lang="en-US" sz="1196" u="sng" cap="none" strike="noStrike">
                <a:solidFill>
                  <a:srgbClr val="000000"/>
                </a:solidFill>
              </a:rPr>
              <a:t>using</a:t>
            </a:r>
            <a:r>
              <a:rPr b="1" i="0" lang="en-US" sz="1196" u="none" cap="none" strike="noStrike">
                <a:solidFill>
                  <a:srgbClr val="000000"/>
                </a:solidFill>
              </a:rPr>
              <a:t> </a:t>
            </a:r>
            <a:r>
              <a:rPr b="1" i="0" lang="en-US" sz="1196" u="sng" cap="none" strike="noStrike">
                <a:solidFill>
                  <a:srgbClr val="000000"/>
                </a:solidFill>
              </a:rPr>
              <a:t>underlining for emphasis</a:t>
            </a:r>
            <a:r>
              <a:rPr b="1" i="0" lang="en-US" sz="1196" u="none" cap="none" strike="noStrike">
                <a:solidFill>
                  <a:srgbClr val="000000"/>
                </a:solidFill>
              </a:rPr>
              <a:t>, as this makes it difficult to read. Use bolding for emphasis.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0" y="357800"/>
            <a:ext cx="12192000" cy="1716300"/>
          </a:xfrm>
          <a:prstGeom prst="rect">
            <a:avLst/>
          </a:prstGeom>
          <a:solidFill>
            <a:srgbClr val="D12229"/>
          </a:solidFill>
          <a:ln cap="flat" cmpd="sng" w="9525">
            <a:solidFill>
              <a:srgbClr val="D122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1656965" y="4447111"/>
            <a:ext cx="22359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900">
            <a:spAutoFit/>
          </a:bodyPr>
          <a:lstStyle/>
          <a:p>
            <a:pPr indent="0" lvl="0" marL="13817" marR="5527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Using no more than six lines per slide, with no more than six words per line is recommended. Plenty of open space around words increases legibility.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5580352" y="4715716"/>
            <a:ext cx="20997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900">
            <a:spAutoFit/>
          </a:bodyPr>
          <a:lstStyle/>
          <a:p>
            <a:pPr indent="0" lvl="0" marL="13817" marR="5527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Simplicity and conciseness are keys to good slides.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9503739" y="4715716"/>
            <a:ext cx="22419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900">
            <a:spAutoFit/>
          </a:bodyPr>
          <a:lstStyle/>
          <a:p>
            <a:pPr indent="0" lvl="0" marL="13817" marR="5527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Arial"/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</a:rPr>
              <a:t>Remember, do not put company names or logos on your slides!</a:t>
            </a:r>
            <a:endParaRPr i="0" sz="1196" u="none" cap="none" strike="noStrike">
              <a:solidFill>
                <a:srgbClr val="000000"/>
              </a:solidFill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March 25-28, 2026 |</a:t>
            </a:r>
            <a:r>
              <a:rPr b="1" lang="en-US" sz="1000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rgbClr val="08296B"/>
                </a:solidFill>
              </a:rPr>
              <a:t>Page 7</a:t>
            </a:r>
            <a:endParaRPr i="0" sz="1000" u="none" cap="none" strike="noStrike">
              <a:solidFill>
                <a:srgbClr val="08296B"/>
              </a:solidFill>
            </a:endParaRPr>
          </a:p>
        </p:txBody>
      </p:sp>
      <p:sp>
        <p:nvSpPr>
          <p:cNvPr id="106" name="Google Shape;106;p7"/>
          <p:cNvSpPr txBox="1"/>
          <p:nvPr>
            <p:ph type="title"/>
          </p:nvPr>
        </p:nvSpPr>
        <p:spPr>
          <a:xfrm>
            <a:off x="257797" y="606950"/>
            <a:ext cx="72585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>
                <a:solidFill>
                  <a:srgbClr val="08296B"/>
                </a:solidFill>
                <a:latin typeface="Arial"/>
                <a:ea typeface="Arial"/>
                <a:cs typeface="Arial"/>
                <a:sym typeface="Arial"/>
              </a:rPr>
              <a:t>Bad Slide Characteristics</a:t>
            </a:r>
            <a:endParaRPr sz="4500">
              <a:solidFill>
                <a:srgbClr val="082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257800" y="1355225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</a:rPr>
              <a:t>Delete This Slide for Presentation</a:t>
            </a:r>
            <a:endParaRPr i="0" sz="2400" u="none" cap="none" strike="noStrike">
              <a:solidFill>
                <a:schemeClr val="lt1"/>
              </a:solidFill>
            </a:endParaRPr>
          </a:p>
        </p:txBody>
      </p:sp>
      <p:pic>
        <p:nvPicPr>
          <p:cNvPr id="108" name="Google Shape;108;p7" title="SFB White Logo No 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4525" y="209650"/>
            <a:ext cx="2012600" cy="20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 title="Book Icon Circ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88" y="2818450"/>
            <a:ext cx="985875" cy="9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title="Double Quotes Icon Circ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488" y="2787700"/>
            <a:ext cx="985875" cy="9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 title="Quote Icon Circl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0588" y="2817612"/>
            <a:ext cx="987552" cy="98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 title="ABC Icon Circl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50" y="4531700"/>
            <a:ext cx="987553" cy="98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 title="Key Icon Circl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6088" y="4531700"/>
            <a:ext cx="987553" cy="98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title="Paint Icon Circl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21413" y="4531700"/>
            <a:ext cx="987552" cy="98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829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371950" y="1905549"/>
            <a:ext cx="113760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065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Slides become difficult to read when you try to cover too much material on one slide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Text that is too small or a font color that does not provide enough contrast from the background will not be legible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AVOID USING ALL CAPS FOR BODY COPY, as well as </a:t>
            </a:r>
            <a:r>
              <a:rPr b="1" i="0" lang="en-US" sz="2000" u="sng" cap="none" strike="noStrike">
                <a:solidFill>
                  <a:srgbClr val="FFFFFF"/>
                </a:solidFill>
              </a:rPr>
              <a:t>using underlining for emphasis</a:t>
            </a:r>
            <a:r>
              <a:rPr b="1" i="0" lang="en-US" sz="2000" u="none" cap="none" strike="noStrike">
                <a:solidFill>
                  <a:srgbClr val="FFFFFF"/>
                </a:solidFill>
              </a:rPr>
              <a:t>, as this makes it difficult to read. Use bolding for emphasis.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Using no more than six lines per slide, with no more than six words per line is recommended. Plenty of open space around words increases legibility.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Simplicity and conciseness are keys to good slides.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</a:rPr>
              <a:t>Remember, do not put company names or logos on your slides!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121" name="Google Shape;121;p8"/>
          <p:cNvSpPr txBox="1"/>
          <p:nvPr>
            <p:ph type="title"/>
          </p:nvPr>
        </p:nvSpPr>
        <p:spPr>
          <a:xfrm>
            <a:off x="1198314" y="87997"/>
            <a:ext cx="9795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8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Bad Slide Characteristics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FCB034"/>
                </a:solidFill>
              </a:rPr>
              <a:t>202</a:t>
            </a:r>
            <a:r>
              <a:rPr b="1" lang="en-US" sz="1000">
                <a:solidFill>
                  <a:srgbClr val="FCB034"/>
                </a:solidFill>
              </a:rPr>
              <a:t>6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A</a:t>
            </a:r>
            <a:r>
              <a:rPr b="1" lang="en-US" sz="1000">
                <a:solidFill>
                  <a:srgbClr val="FCB034"/>
                </a:solidFill>
              </a:rPr>
              <a:t>nnual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M</a:t>
            </a:r>
            <a:r>
              <a:rPr b="1" lang="en-US" sz="1000">
                <a:solidFill>
                  <a:srgbClr val="FCB034"/>
                </a:solidFill>
              </a:rPr>
              <a:t>eeting</a:t>
            </a:r>
            <a:r>
              <a:rPr b="1" i="0" lang="en-US" sz="1000" u="none" cap="none" strike="noStrike">
                <a:solidFill>
                  <a:srgbClr val="FCB034"/>
                </a:solidFill>
              </a:rPr>
              <a:t> </a:t>
            </a:r>
            <a:r>
              <a:rPr b="1" lang="en-US" sz="1000">
                <a:solidFill>
                  <a:srgbClr val="FCB034"/>
                </a:solidFill>
              </a:rPr>
              <a:t>| March 25-28, 2026 |</a:t>
            </a:r>
            <a:r>
              <a:rPr b="1" lang="en-US" sz="1000">
                <a:solidFill>
                  <a:schemeClr val="lt1"/>
                </a:solidFill>
              </a:rPr>
              <a:t> Page 8</a:t>
            </a:r>
            <a:endParaRPr i="0" sz="1000" u="none" cap="none" strike="noStrike">
              <a:solidFill>
                <a:schemeClr val="lt1"/>
              </a:solidFill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2740325" y="1228200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69BB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230700" y="2042800"/>
            <a:ext cx="117306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065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become difficult to read when you try to cover too much material on one slide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that is too small or a font color that does not provide enough contrast from the background will not be legible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USING ALL CAPS FOR BODY COPY, as well as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underlining for emphasis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this makes it difficult to read. Use bolding for emphasis.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no more than six lines per slide, with no more than six words per line is recommended. Plenty of open space around words increases legibility.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Simplicity and conciseness are keys to good slides.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Remember, do not put company names or logos on your slides!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493675" y="168700"/>
            <a:ext cx="90129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Bad Slide Characteristics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790" y="325773"/>
            <a:ext cx="670559" cy="89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 txBox="1"/>
          <p:nvPr/>
        </p:nvSpPr>
        <p:spPr>
          <a:xfrm>
            <a:off x="493675" y="1225425"/>
            <a:ext cx="6711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D12229"/>
                </a:solidFill>
              </a:rPr>
              <a:t>Delete This Slide for Presentation</a:t>
            </a:r>
            <a:endParaRPr i="0" sz="2400" u="none" cap="none" strike="noStrike">
              <a:solidFill>
                <a:srgbClr val="D12229"/>
              </a:solidFill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8799925" y="6526025"/>
            <a:ext cx="300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</a:rPr>
              <a:t>202</a:t>
            </a:r>
            <a:r>
              <a:rPr b="1" lang="en-US" sz="1000">
                <a:solidFill>
                  <a:schemeClr val="lt1"/>
                </a:solidFill>
              </a:rPr>
              <a:t>6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A</a:t>
            </a:r>
            <a:r>
              <a:rPr b="1" lang="en-US" sz="1000">
                <a:solidFill>
                  <a:schemeClr val="lt1"/>
                </a:solidFill>
              </a:rPr>
              <a:t>nnual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M</a:t>
            </a:r>
            <a:r>
              <a:rPr b="1" lang="en-US" sz="1000">
                <a:solidFill>
                  <a:schemeClr val="lt1"/>
                </a:solidFill>
              </a:rPr>
              <a:t>eeting</a:t>
            </a:r>
            <a:r>
              <a:rPr b="1" i="0" lang="en-US" sz="1000" u="none" cap="none" strike="noStrike">
                <a:solidFill>
                  <a:schemeClr val="lt1"/>
                </a:solidFill>
              </a:rPr>
              <a:t> </a:t>
            </a:r>
            <a:r>
              <a:rPr b="1" lang="en-US" sz="1000">
                <a:solidFill>
                  <a:schemeClr val="lt1"/>
                </a:solidFill>
              </a:rPr>
              <a:t>| March 25-28, 2026 | </a:t>
            </a:r>
            <a:r>
              <a:rPr b="1" lang="en-US" sz="1000">
                <a:solidFill>
                  <a:srgbClr val="08296B"/>
                </a:solidFill>
              </a:rPr>
              <a:t>Page 9</a:t>
            </a:r>
            <a:endParaRPr i="0" sz="1000" u="none" cap="none" strike="noStrike">
              <a:solidFill>
                <a:srgbClr val="08296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2023-02-20T16:20:33Z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