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rx7mcz+KDrtgJ8kiL1bHna84f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4" name="Google Shape;1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9" name="Google Shape;19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0" name="Google Shape;21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0" name="Google Shape;24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8" name="Google Shape;25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7285fd2758_0_5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g37285fd2758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500" cy="25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6" name="Google Shape;27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842194" y="1088830"/>
            <a:ext cx="8507611" cy="84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>
            <a:spLocks noGrp="1"/>
          </p:cNvSpPr>
          <p:nvPr>
            <p:ph type="title"/>
          </p:nvPr>
        </p:nvSpPr>
        <p:spPr>
          <a:xfrm>
            <a:off x="1198314" y="-218653"/>
            <a:ext cx="9795371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1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body" idx="1"/>
          </p:nvPr>
        </p:nvSpPr>
        <p:spPr>
          <a:xfrm>
            <a:off x="230662" y="1744496"/>
            <a:ext cx="11730674" cy="4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1" i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50B4C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6"/>
          <p:cNvSpPr txBox="1">
            <a:spLocks noGrp="1"/>
          </p:cNvSpPr>
          <p:nvPr>
            <p:ph type="title"/>
          </p:nvPr>
        </p:nvSpPr>
        <p:spPr>
          <a:xfrm>
            <a:off x="1198314" y="-218653"/>
            <a:ext cx="9795371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1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>
            <a:spLocks noGrp="1"/>
          </p:cNvSpPr>
          <p:nvPr>
            <p:ph type="title"/>
          </p:nvPr>
        </p:nvSpPr>
        <p:spPr>
          <a:xfrm>
            <a:off x="1198314" y="-218653"/>
            <a:ext cx="9795371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 b="1" i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body" idx="1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1198314" y="-218653"/>
            <a:ext cx="9795371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230662" y="1744496"/>
            <a:ext cx="11730674" cy="4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3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"/>
          <p:cNvSpPr txBox="1"/>
          <p:nvPr/>
        </p:nvSpPr>
        <p:spPr>
          <a:xfrm>
            <a:off x="905300" y="529150"/>
            <a:ext cx="72564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800" b="1" i="0" u="none" strike="noStrike" cap="none">
                <a:solidFill>
                  <a:srgbClr val="092147"/>
                </a:solidFill>
                <a:latin typeface="Arial"/>
                <a:ea typeface="Arial"/>
                <a:cs typeface="Arial"/>
                <a:sym typeface="Arial"/>
              </a:rPr>
              <a:t>PRESENTATION TITLE</a:t>
            </a:r>
            <a:endParaRPr sz="4800" b="0" i="0" u="none" strike="noStrike" cap="none">
              <a:solidFill>
                <a:srgbClr val="0921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"/>
          <p:cNvSpPr txBox="1"/>
          <p:nvPr/>
        </p:nvSpPr>
        <p:spPr>
          <a:xfrm>
            <a:off x="905299" y="1454125"/>
            <a:ext cx="25623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Author Name(s</a:t>
            </a:r>
            <a:r>
              <a:rPr lang="en-US" sz="1800" b="0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80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 txBox="1"/>
          <p:nvPr/>
        </p:nvSpPr>
        <p:spPr>
          <a:xfrm>
            <a:off x="2683100" y="3053100"/>
            <a:ext cx="67422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4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PRESENTATION TITLE</a:t>
            </a:r>
            <a:endParaRPr sz="4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4715400" y="3905750"/>
            <a:ext cx="27612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Author(s) Names</a:t>
            </a:r>
            <a:endParaRPr sz="24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2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3" title="Cadmium Banner. 1920 x 280 px. SFB 2027 AM&amp;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525"/>
            <a:ext cx="12192000" cy="17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/>
          <p:nvPr/>
        </p:nvSpPr>
        <p:spPr>
          <a:xfrm>
            <a:off x="802615" y="1523378"/>
            <a:ext cx="37599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263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/>
              <a:t>Body of Data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"/>
          <p:cNvSpPr txBox="1">
            <a:spLocks noGrp="1"/>
          </p:cNvSpPr>
          <p:nvPr>
            <p:ph type="title"/>
          </p:nvPr>
        </p:nvSpPr>
        <p:spPr>
          <a:xfrm>
            <a:off x="8426019" y="417026"/>
            <a:ext cx="343598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Society for Biomaterials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802625" y="580500"/>
            <a:ext cx="6706500" cy="7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800" b="1">
                <a:solidFill>
                  <a:schemeClr val="dk1"/>
                </a:solidFill>
              </a:rPr>
              <a:t>HEADING</a:t>
            </a:r>
            <a:endParaRPr sz="4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3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title"/>
          </p:nvPr>
        </p:nvSpPr>
        <p:spPr>
          <a:xfrm>
            <a:off x="1201414" y="175466"/>
            <a:ext cx="97893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500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Technical Paper PPT Requirements</a:t>
            </a:r>
            <a:endParaRPr sz="4500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75" y="1621400"/>
            <a:ext cx="12192000" cy="5236500"/>
          </a:xfrm>
          <a:prstGeom prst="rect">
            <a:avLst/>
          </a:prstGeom>
          <a:solidFill>
            <a:srgbClr val="082543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115582" y="1892610"/>
            <a:ext cx="11961000" cy="46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457200" marR="0" lvl="0" indent="-365125" algn="l" rtl="0">
              <a:lnSpc>
                <a:spcPct val="130000"/>
              </a:lnSpc>
              <a:spcBef>
                <a:spcPts val="35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Presentations will be 30 minutes total (ex: 25 minute presentation with 5 minute Q&amp;A)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All technical presentations must be designed using PowerPoint.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16:9 aspect ratio (widescreen)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Minimum Font size for body copy = 18 pt.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page numbers on each slide.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 1: Title, authors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 2: Presenters/photos, logos (as needed)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Slides: Technical content – use slides 6-9 as templated for your technical content. Company logos are not permitted for use in the technical content area)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5125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50"/>
              <a:buFont typeface="Arial"/>
              <a:buChar char="•"/>
            </a:pPr>
            <a:r>
              <a:rPr lang="en-US" sz="21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Final Slides: References, acknowledgements, required DOE disclaimers (if applicable) followed by thank you for participating slide.</a:t>
            </a:r>
            <a:endParaRPr sz="21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8877" y="214911"/>
            <a:ext cx="399142" cy="62674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"/>
          <p:cNvSpPr txBox="1"/>
          <p:nvPr/>
        </p:nvSpPr>
        <p:spPr>
          <a:xfrm>
            <a:off x="2740425" y="954425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4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4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/>
          <p:nvPr/>
        </p:nvSpPr>
        <p:spPr>
          <a:xfrm>
            <a:off x="977550" y="1904188"/>
            <a:ext cx="10236900" cy="43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9375" rIns="0" bIns="0" anchor="t" anchorCtr="0">
            <a:spAutoFit/>
          </a:bodyPr>
          <a:lstStyle/>
          <a:p>
            <a:pPr marL="100330" marR="0" lvl="0" indent="-117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Presentations will be 30 minutes total (ex:25 minute presentation with 5 minute Q&amp;A)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technical presentations must be designed using PowerPoint.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16:9 aspect ratio (widescreen)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for body copy = 18 pt.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page numbers on each slide.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 1: Title, authors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 2: Presenters/photos, logos (as needed)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695" marR="5080" lvl="0" indent="-117475" algn="l" rtl="0">
              <a:lnSpc>
                <a:spcPct val="96410"/>
              </a:lnSpc>
              <a:spcBef>
                <a:spcPts val="128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Slides: Technical content – use slides 6-9 as templated for your technical content. Company logos are not permitted for use in the technical content area)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695" marR="392430" lvl="0" indent="-117475" algn="l" rtl="0">
              <a:lnSpc>
                <a:spcPct val="96410"/>
              </a:lnSpc>
              <a:spcBef>
                <a:spcPts val="130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 Slides: References, acknowledgements, required DOE disclaimers (if applicable) followed by thank you for participating slide.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9588647" y="6606737"/>
            <a:ext cx="2330400" cy="1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2023 ANNUAL MEETING APRIL 19-22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5"/>
          <p:cNvSpPr txBox="1"/>
          <p:nvPr/>
        </p:nvSpPr>
        <p:spPr>
          <a:xfrm>
            <a:off x="2740425" y="1130450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5"/>
          <p:cNvSpPr txBox="1">
            <a:spLocks noGrp="1"/>
          </p:cNvSpPr>
          <p:nvPr>
            <p:ph type="title"/>
          </p:nvPr>
        </p:nvSpPr>
        <p:spPr>
          <a:xfrm>
            <a:off x="1201414" y="175466"/>
            <a:ext cx="97893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500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Technical Paper PPT Requirements</a:t>
            </a:r>
            <a:endParaRPr sz="4500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8877" y="214911"/>
            <a:ext cx="399142" cy="62674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1F6E64"/>
                </a:solidFill>
              </a:rPr>
              <a:t>5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7CB6A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6"/>
          <p:cNvSpPr txBox="1">
            <a:spLocks noGrp="1"/>
          </p:cNvSpPr>
          <p:nvPr>
            <p:ph type="title"/>
          </p:nvPr>
        </p:nvSpPr>
        <p:spPr>
          <a:xfrm>
            <a:off x="535125" y="283216"/>
            <a:ext cx="97893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Technical Paper PPT Requirements</a:t>
            </a:r>
            <a:endParaRPr sz="4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1830" y="192281"/>
            <a:ext cx="655319" cy="98630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6"/>
          <p:cNvSpPr txBox="1"/>
          <p:nvPr/>
        </p:nvSpPr>
        <p:spPr>
          <a:xfrm>
            <a:off x="535125" y="1736475"/>
            <a:ext cx="10236900" cy="43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9375" rIns="0" bIns="0" anchor="t" anchorCtr="0">
            <a:spAutoFit/>
          </a:bodyPr>
          <a:lstStyle/>
          <a:p>
            <a:pPr marL="100330" marR="0" lvl="0" indent="-1174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Presentations will be 30 minutes total (ex:25 minute presentation with 5 minute Q&amp;A)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technical presentations must be designed using PowerPoint.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16:9 aspect ratio (widescreen)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for body copy = 18 pt.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page numbers on each slide.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 1: Title, authors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0330" marR="0" lvl="0" indent="-117475" algn="l" rtl="0">
              <a:lnSpc>
                <a:spcPct val="100000"/>
              </a:lnSpc>
              <a:spcBef>
                <a:spcPts val="84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 2: Presenters/photos, logos (as needed)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695" marR="5080" lvl="0" indent="-117475" algn="l" rtl="0">
              <a:lnSpc>
                <a:spcPct val="96410"/>
              </a:lnSpc>
              <a:spcBef>
                <a:spcPts val="128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Slides: Technical content – use slides 6-9 as templated for your technical content. Company logos are not permitted for use in the technical content area)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695" marR="392430" lvl="0" indent="-117475" algn="l" rtl="0">
              <a:lnSpc>
                <a:spcPct val="96410"/>
              </a:lnSpc>
              <a:spcBef>
                <a:spcPts val="1305"/>
              </a:spcBef>
              <a:spcAft>
                <a:spcPts val="0"/>
              </a:spcAft>
              <a:buClr>
                <a:schemeClr val="dk1"/>
              </a:buClr>
              <a:buSzPts val="1850"/>
              <a:buFont typeface="Arial"/>
              <a:buChar char="•"/>
            </a:pPr>
            <a:r>
              <a:rPr lang="en-US" sz="19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Final Slides: References, acknowledgements, required DOE disclaimers (if applicable) followed by thank you for participating slide.</a:t>
            </a:r>
            <a:endParaRPr sz="1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6"/>
          <p:cNvSpPr txBox="1"/>
          <p:nvPr/>
        </p:nvSpPr>
        <p:spPr>
          <a:xfrm>
            <a:off x="535125" y="1110875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AAE6EC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AAE6E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6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6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/>
          <p:nvPr/>
        </p:nvSpPr>
        <p:spPr>
          <a:xfrm>
            <a:off x="1656965" y="2975246"/>
            <a:ext cx="22239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900" rIns="0" bIns="0" anchor="t" anchorCtr="0">
            <a:spAutoFit/>
          </a:bodyPr>
          <a:lstStyle/>
          <a:p>
            <a:pPr marL="13817" marR="5527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become difficult to read when you try to cover too much material on one slide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5580352" y="2796176"/>
            <a:ext cx="20733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900" rIns="0" bIns="0" anchor="t" anchorCtr="0">
            <a:spAutoFit/>
          </a:bodyPr>
          <a:lstStyle/>
          <a:p>
            <a:pPr marL="13817" marR="5527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 that is too small or a font color that does not provide enough contrast from the background will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817" marR="0" lvl="0" indent="0" algn="l" rtl="0">
              <a:lnSpc>
                <a:spcPct val="1054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be legible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7"/>
          <p:cNvSpPr txBox="1"/>
          <p:nvPr/>
        </p:nvSpPr>
        <p:spPr>
          <a:xfrm>
            <a:off x="9503739" y="2796176"/>
            <a:ext cx="2257500" cy="10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825" rIns="0" bIns="0" anchor="t" anchorCtr="0">
            <a:spAutoFit/>
          </a:bodyPr>
          <a:lstStyle/>
          <a:p>
            <a:pPr marL="13817" marR="0" lvl="0" indent="0" algn="l" rtl="0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USING ALL CAPS FOR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817" marR="5527" lvl="0" indent="0" algn="l" rtl="0">
              <a:lnSpc>
                <a:spcPct val="108333"/>
              </a:lnSpc>
              <a:spcBef>
                <a:spcPts val="92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BODY COPY, as well as </a:t>
            </a:r>
            <a:r>
              <a:rPr lang="en-US" sz="1196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using</a:t>
            </a: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96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underlining for emphasis</a:t>
            </a: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as this makes it difficult to read. Use bolding for emphasis.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0" y="357800"/>
            <a:ext cx="12192000" cy="1716300"/>
          </a:xfrm>
          <a:prstGeom prst="rect">
            <a:avLst/>
          </a:prstGeom>
          <a:solidFill>
            <a:srgbClr val="1F6E64"/>
          </a:solidFill>
          <a:ln w="9525" cap="flat" cmpd="sng">
            <a:solidFill>
              <a:srgbClr val="AAE6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 txBox="1"/>
          <p:nvPr/>
        </p:nvSpPr>
        <p:spPr>
          <a:xfrm>
            <a:off x="1656965" y="4447111"/>
            <a:ext cx="2235900" cy="12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900" rIns="0" bIns="0" anchor="t" anchorCtr="0">
            <a:spAutoFit/>
          </a:bodyPr>
          <a:lstStyle/>
          <a:p>
            <a:pPr marL="13817" marR="5527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Using no more than six lines per slide, with no more than six words per line is recommended. Plenty of open space around words increases legibility.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7"/>
          <p:cNvSpPr txBox="1"/>
          <p:nvPr/>
        </p:nvSpPr>
        <p:spPr>
          <a:xfrm>
            <a:off x="5580352" y="4715716"/>
            <a:ext cx="2099700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900" rIns="0" bIns="0" anchor="t" anchorCtr="0">
            <a:spAutoFit/>
          </a:bodyPr>
          <a:lstStyle/>
          <a:p>
            <a:pPr marL="13817" marR="5527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Simplicity and conciseness are keys to good slides.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7"/>
          <p:cNvSpPr txBox="1"/>
          <p:nvPr/>
        </p:nvSpPr>
        <p:spPr>
          <a:xfrm>
            <a:off x="9503739" y="4715716"/>
            <a:ext cx="22419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5900" rIns="0" bIns="0" anchor="t" anchorCtr="0">
            <a:spAutoFit/>
          </a:bodyPr>
          <a:lstStyle/>
          <a:p>
            <a:pPr marL="13817" marR="5527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6"/>
              <a:buFont typeface="Arial"/>
              <a:buNone/>
            </a:pPr>
            <a:r>
              <a:rPr lang="en-US" sz="1196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Remember, do not put company names or logos on your slides!</a:t>
            </a:r>
            <a:endParaRPr sz="119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7"/>
          <p:cNvSpPr txBox="1">
            <a:spLocks noGrp="1"/>
          </p:cNvSpPr>
          <p:nvPr>
            <p:ph type="title"/>
          </p:nvPr>
        </p:nvSpPr>
        <p:spPr>
          <a:xfrm>
            <a:off x="257797" y="606950"/>
            <a:ext cx="72585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Bad Slide Characteristics</a:t>
            </a:r>
            <a:endParaRPr sz="4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257800" y="1355225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BAE7FA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BAE7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7" title="SFB White Logo No Backgroun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4525" y="209650"/>
            <a:ext cx="2012600" cy="201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7" title="Book Icon Circle. Light Blu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588" y="2818450"/>
            <a:ext cx="985875" cy="9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7" title="Double Quotes Icon Circle. Light Blu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76488" y="2787700"/>
            <a:ext cx="985875" cy="9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7" title="Quote Icon Circle. Light Blu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20588" y="2817612"/>
            <a:ext cx="987552" cy="987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7" title="ABC Icon Circle. Light Blu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0750" y="4531700"/>
            <a:ext cx="987553" cy="9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7" title="Key Icon Circle. Light Blu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76088" y="4531700"/>
            <a:ext cx="987553" cy="98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7" title="Paint Icon Circle. Light Blu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21413" y="4531700"/>
            <a:ext cx="987552" cy="98755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7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0825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371950" y="1905549"/>
            <a:ext cx="11376000" cy="4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0650" rIns="0" bIns="0" anchor="t" anchorCtr="0">
            <a:spAutoFit/>
          </a:bodyPr>
          <a:lstStyle/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Slides become difficult to read when you try to cover too much material on one slide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that is too small or a font color that does not provide enough contrast from the background will not be legible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AVOID USING ALL CAPS FOR BODY COPY, as well as </a:t>
            </a:r>
            <a:r>
              <a:rPr lang="en-US" sz="2000" b="1" i="0" u="sng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using underlining for emphasis</a:t>
            </a: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as this makes it difficult to read. Use bolding for emphasis.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Using no more than six lines per slide, with no more than six words per line is recommended. Plenty of open space around words increases legibility.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Simplicity and conciseness are keys to good slides.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Remember, do not put company names or logos on your slides!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8"/>
          <p:cNvSpPr txBox="1">
            <a:spLocks noGrp="1"/>
          </p:cNvSpPr>
          <p:nvPr>
            <p:ph type="title"/>
          </p:nvPr>
        </p:nvSpPr>
        <p:spPr>
          <a:xfrm>
            <a:off x="1198314" y="87997"/>
            <a:ext cx="97953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287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Bad Slide Characteristics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8"/>
          <p:cNvSpPr txBox="1"/>
          <p:nvPr/>
        </p:nvSpPr>
        <p:spPr>
          <a:xfrm>
            <a:off x="2740325" y="1228200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AAE6EC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AAE6E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8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8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DAE2D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9"/>
          <p:cNvSpPr txBox="1">
            <a:spLocks noGrp="1"/>
          </p:cNvSpPr>
          <p:nvPr>
            <p:ph type="body" idx="1"/>
          </p:nvPr>
        </p:nvSpPr>
        <p:spPr>
          <a:xfrm>
            <a:off x="230700" y="2042800"/>
            <a:ext cx="11730600" cy="42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0650" rIns="0" bIns="0" anchor="t" anchorCtr="0">
            <a:sp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Slides become difficult to read when you try to cover too much material on one slide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that is too small or a font color that does not provide enough contrast from the background will not be legible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USING ALL CAPS FOR BODY COPY, as well as </a:t>
            </a:r>
            <a:r>
              <a:rPr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underlining for emphasis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as this makes it difficult to read. Use bolding for emphasis.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no more than six lines per slide, with no more than six words per line is recommended. Plenty of open space around words increases legibility.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Simplicity and conciseness are keys to good slides.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Remember, do not put company names or logos on your slides!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9"/>
          <p:cNvSpPr txBox="1">
            <a:spLocks noGrp="1"/>
          </p:cNvSpPr>
          <p:nvPr>
            <p:ph type="title"/>
          </p:nvPr>
        </p:nvSpPr>
        <p:spPr>
          <a:xfrm>
            <a:off x="493675" y="168700"/>
            <a:ext cx="9012900" cy="9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28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700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Bad Slide Characteristics</a:t>
            </a:r>
            <a:endParaRPr sz="2500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6790" y="325773"/>
            <a:ext cx="670559" cy="89965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9"/>
          <p:cNvSpPr txBox="1"/>
          <p:nvPr/>
        </p:nvSpPr>
        <p:spPr>
          <a:xfrm>
            <a:off x="493675" y="1225425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9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1F6E64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1F6E64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9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"/>
          <p:cNvSpPr/>
          <p:nvPr/>
        </p:nvSpPr>
        <p:spPr>
          <a:xfrm>
            <a:off x="0" y="1628750"/>
            <a:ext cx="12192000" cy="5227720"/>
          </a:xfrm>
          <a:custGeom>
            <a:avLst/>
            <a:gdLst/>
            <a:ahLst/>
            <a:cxnLst/>
            <a:rect l="l" t="t" r="r" b="b"/>
            <a:pathLst>
              <a:path w="12192000" h="5253990" extrusionOk="0">
                <a:moveTo>
                  <a:pt x="0" y="5253930"/>
                </a:moveTo>
                <a:lnTo>
                  <a:pt x="12191999" y="5253930"/>
                </a:lnTo>
                <a:lnTo>
                  <a:pt x="12191999" y="0"/>
                </a:lnTo>
                <a:lnTo>
                  <a:pt x="0" y="0"/>
                </a:lnTo>
                <a:lnTo>
                  <a:pt x="0" y="5253930"/>
                </a:lnTo>
                <a:close/>
              </a:path>
            </a:pathLst>
          </a:custGeom>
          <a:solidFill>
            <a:srgbClr val="0825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958200"/>
          </a:xfrm>
          <a:prstGeom prst="rect">
            <a:avLst/>
          </a:prstGeom>
          <a:solidFill>
            <a:srgbClr val="7CB6AA"/>
          </a:solidFill>
          <a:ln>
            <a:noFill/>
          </a:ln>
        </p:spPr>
        <p:txBody>
          <a:bodyPr spcFirstLastPara="1" wrap="square" lIns="0" tIns="1257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Good Slide Characteristics</a:t>
            </a:r>
            <a:endParaRPr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10"/>
          <p:cNvGrpSpPr/>
          <p:nvPr/>
        </p:nvGrpSpPr>
        <p:grpSpPr>
          <a:xfrm>
            <a:off x="679424" y="3062005"/>
            <a:ext cx="2499746" cy="1666193"/>
            <a:chOff x="679424" y="3062005"/>
            <a:chExt cx="2499746" cy="1666193"/>
          </a:xfrm>
        </p:grpSpPr>
        <p:sp>
          <p:nvSpPr>
            <p:cNvPr id="139" name="Google Shape;139;p10"/>
            <p:cNvSpPr/>
            <p:nvPr/>
          </p:nvSpPr>
          <p:spPr>
            <a:xfrm>
              <a:off x="679424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5" h="1428750" extrusionOk="0">
                  <a:moveTo>
                    <a:pt x="2106619" y="1428406"/>
                  </a:moveTo>
                  <a:lnTo>
                    <a:pt x="142840" y="1428406"/>
                  </a:lnTo>
                  <a:lnTo>
                    <a:pt x="97692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lnTo>
                    <a:pt x="7282" y="97692"/>
                  </a:lnTo>
                  <a:lnTo>
                    <a:pt x="27559" y="58480"/>
                  </a:lnTo>
                  <a:lnTo>
                    <a:pt x="58480" y="27559"/>
                  </a:lnTo>
                  <a:lnTo>
                    <a:pt x="97692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7"/>
                  </a:lnTo>
                  <a:lnTo>
                    <a:pt x="2249459" y="142840"/>
                  </a:lnTo>
                  <a:lnTo>
                    <a:pt x="2249459" y="1285566"/>
                  </a:lnTo>
                  <a:lnTo>
                    <a:pt x="2242177" y="1330714"/>
                  </a:lnTo>
                  <a:lnTo>
                    <a:pt x="2221899" y="1369926"/>
                  </a:lnTo>
                  <a:lnTo>
                    <a:pt x="2190979" y="1400847"/>
                  </a:lnTo>
                  <a:lnTo>
                    <a:pt x="2151767" y="1421124"/>
                  </a:lnTo>
                  <a:lnTo>
                    <a:pt x="2106619" y="1428406"/>
                  </a:lnTo>
                  <a:close/>
                </a:path>
              </a:pathLst>
            </a:custGeom>
            <a:solidFill>
              <a:srgbClr val="4EB3C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679425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5" h="1428750" extrusionOk="0">
                  <a:moveTo>
                    <a:pt x="0" y="142840"/>
                  </a:moveTo>
                  <a:lnTo>
                    <a:pt x="7282" y="97692"/>
                  </a:lnTo>
                  <a:lnTo>
                    <a:pt x="27559" y="58480"/>
                  </a:lnTo>
                  <a:lnTo>
                    <a:pt x="58480" y="27559"/>
                  </a:lnTo>
                  <a:lnTo>
                    <a:pt x="97692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7"/>
                  </a:lnTo>
                  <a:lnTo>
                    <a:pt x="2249459" y="142840"/>
                  </a:lnTo>
                  <a:lnTo>
                    <a:pt x="2249459" y="1285566"/>
                  </a:lnTo>
                  <a:lnTo>
                    <a:pt x="2242177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7" y="1421124"/>
                  </a:lnTo>
                  <a:lnTo>
                    <a:pt x="2106619" y="1428406"/>
                  </a:lnTo>
                  <a:lnTo>
                    <a:pt x="142840" y="1428406"/>
                  </a:lnTo>
                  <a:lnTo>
                    <a:pt x="97692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close/>
                </a:path>
              </a:pathLst>
            </a:custGeom>
            <a:solidFill>
              <a:srgbClr val="7CB6AA"/>
            </a:solidFill>
            <a:ln w="12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929365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5" h="1428750" extrusionOk="0">
                  <a:moveTo>
                    <a:pt x="2106619" y="1428406"/>
                  </a:move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lnTo>
                    <a:pt x="7282" y="97692"/>
                  </a:lnTo>
                  <a:lnTo>
                    <a:pt x="27559" y="58480"/>
                  </a:lnTo>
                  <a:lnTo>
                    <a:pt x="58480" y="27560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8"/>
                  </a:lnTo>
                  <a:lnTo>
                    <a:pt x="2249459" y="142841"/>
                  </a:lnTo>
                  <a:lnTo>
                    <a:pt x="2249459" y="1285566"/>
                  </a:lnTo>
                  <a:lnTo>
                    <a:pt x="2242177" y="1330715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929365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5" h="1428750" extrusionOk="0">
                  <a:moveTo>
                    <a:pt x="0" y="142841"/>
                  </a:moveTo>
                  <a:lnTo>
                    <a:pt x="7282" y="97692"/>
                  </a:lnTo>
                  <a:lnTo>
                    <a:pt x="27559" y="58480"/>
                  </a:lnTo>
                  <a:lnTo>
                    <a:pt x="58480" y="27560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8"/>
                  </a:lnTo>
                  <a:lnTo>
                    <a:pt x="2249459" y="142841"/>
                  </a:lnTo>
                  <a:lnTo>
                    <a:pt x="2249459" y="1285566"/>
                  </a:lnTo>
                  <a:lnTo>
                    <a:pt x="2242177" y="1330715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close/>
                </a:path>
              </a:pathLst>
            </a:custGeom>
            <a:noFill/>
            <a:ln w="12675" cap="flat" cmpd="sng">
              <a:solidFill>
                <a:srgbClr val="4EB3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10"/>
          <p:cNvSpPr txBox="1"/>
          <p:nvPr/>
        </p:nvSpPr>
        <p:spPr>
          <a:xfrm>
            <a:off x="1370663" y="3769152"/>
            <a:ext cx="1365300" cy="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Simplicity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10"/>
          <p:cNvGrpSpPr/>
          <p:nvPr/>
        </p:nvGrpSpPr>
        <p:grpSpPr>
          <a:xfrm>
            <a:off x="3428765" y="3062005"/>
            <a:ext cx="2499745" cy="1666193"/>
            <a:chOff x="3428765" y="3062005"/>
            <a:chExt cx="2499745" cy="1666193"/>
          </a:xfrm>
        </p:grpSpPr>
        <p:sp>
          <p:nvSpPr>
            <p:cNvPr id="145" name="Google Shape;145;p10"/>
            <p:cNvSpPr/>
            <p:nvPr/>
          </p:nvSpPr>
          <p:spPr>
            <a:xfrm>
              <a:off x="3428765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2106618" y="1428406"/>
                  </a:moveTo>
                  <a:lnTo>
                    <a:pt x="142840" y="1428406"/>
                  </a:lnTo>
                  <a:lnTo>
                    <a:pt x="97692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lnTo>
                    <a:pt x="7282" y="97692"/>
                  </a:lnTo>
                  <a:lnTo>
                    <a:pt x="27559" y="58480"/>
                  </a:lnTo>
                  <a:lnTo>
                    <a:pt x="58480" y="27559"/>
                  </a:lnTo>
                  <a:lnTo>
                    <a:pt x="97692" y="7282"/>
                  </a:lnTo>
                  <a:lnTo>
                    <a:pt x="142840" y="0"/>
                  </a:lnTo>
                  <a:lnTo>
                    <a:pt x="2106618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7"/>
                  </a:lnTo>
                  <a:lnTo>
                    <a:pt x="2249460" y="142840"/>
                  </a:lnTo>
                  <a:lnTo>
                    <a:pt x="2249460" y="1285566"/>
                  </a:lnTo>
                  <a:lnTo>
                    <a:pt x="2242178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7" y="1421124"/>
                  </a:lnTo>
                  <a:lnTo>
                    <a:pt x="2106618" y="1428406"/>
                  </a:lnTo>
                  <a:close/>
                </a:path>
              </a:pathLst>
            </a:custGeom>
            <a:solidFill>
              <a:srgbClr val="4EB3C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3428765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0" y="142840"/>
                  </a:moveTo>
                  <a:lnTo>
                    <a:pt x="7282" y="97692"/>
                  </a:lnTo>
                  <a:lnTo>
                    <a:pt x="27559" y="58480"/>
                  </a:lnTo>
                  <a:lnTo>
                    <a:pt x="58480" y="27559"/>
                  </a:lnTo>
                  <a:lnTo>
                    <a:pt x="97692" y="7282"/>
                  </a:lnTo>
                  <a:lnTo>
                    <a:pt x="142840" y="0"/>
                  </a:lnTo>
                  <a:lnTo>
                    <a:pt x="2106618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7"/>
                  </a:lnTo>
                  <a:lnTo>
                    <a:pt x="2249460" y="142840"/>
                  </a:lnTo>
                  <a:lnTo>
                    <a:pt x="2249460" y="1285566"/>
                  </a:lnTo>
                  <a:lnTo>
                    <a:pt x="2242178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7" y="1421124"/>
                  </a:lnTo>
                  <a:lnTo>
                    <a:pt x="2106618" y="1428406"/>
                  </a:lnTo>
                  <a:lnTo>
                    <a:pt x="142840" y="1428406"/>
                  </a:lnTo>
                  <a:lnTo>
                    <a:pt x="97692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close/>
                </a:path>
              </a:pathLst>
            </a:custGeom>
            <a:solidFill>
              <a:srgbClr val="7CB6AA"/>
            </a:solidFill>
            <a:ln w="12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3678705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2106619" y="1428406"/>
                  </a:moveTo>
                  <a:lnTo>
                    <a:pt x="142841" y="1428406"/>
                  </a:lnTo>
                  <a:lnTo>
                    <a:pt x="97692" y="1421124"/>
                  </a:lnTo>
                  <a:lnTo>
                    <a:pt x="58480" y="1400847"/>
                  </a:lnTo>
                  <a:lnTo>
                    <a:pt x="27560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lnTo>
                    <a:pt x="7282" y="97692"/>
                  </a:lnTo>
                  <a:lnTo>
                    <a:pt x="27560" y="58480"/>
                  </a:lnTo>
                  <a:lnTo>
                    <a:pt x="58480" y="27560"/>
                  </a:lnTo>
                  <a:lnTo>
                    <a:pt x="97692" y="7282"/>
                  </a:lnTo>
                  <a:lnTo>
                    <a:pt x="142841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3" y="41837"/>
                  </a:lnTo>
                  <a:lnTo>
                    <a:pt x="2238587" y="88178"/>
                  </a:lnTo>
                  <a:lnTo>
                    <a:pt x="2249460" y="142841"/>
                  </a:lnTo>
                  <a:lnTo>
                    <a:pt x="2249460" y="1285566"/>
                  </a:lnTo>
                  <a:lnTo>
                    <a:pt x="2242178" y="1330715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3678705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0" y="142841"/>
                  </a:moveTo>
                  <a:lnTo>
                    <a:pt x="7282" y="97692"/>
                  </a:lnTo>
                  <a:lnTo>
                    <a:pt x="27560" y="58480"/>
                  </a:lnTo>
                  <a:lnTo>
                    <a:pt x="58480" y="27560"/>
                  </a:lnTo>
                  <a:lnTo>
                    <a:pt x="97692" y="7282"/>
                  </a:lnTo>
                  <a:lnTo>
                    <a:pt x="142841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3" y="41837"/>
                  </a:lnTo>
                  <a:lnTo>
                    <a:pt x="2238587" y="88178"/>
                  </a:lnTo>
                  <a:lnTo>
                    <a:pt x="2249460" y="142841"/>
                  </a:lnTo>
                  <a:lnTo>
                    <a:pt x="2249460" y="1285566"/>
                  </a:lnTo>
                  <a:lnTo>
                    <a:pt x="2242178" y="1330715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lnTo>
                    <a:pt x="142841" y="1428406"/>
                  </a:lnTo>
                  <a:lnTo>
                    <a:pt x="97692" y="1421124"/>
                  </a:lnTo>
                  <a:lnTo>
                    <a:pt x="58480" y="1400847"/>
                  </a:lnTo>
                  <a:lnTo>
                    <a:pt x="27560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close/>
                </a:path>
              </a:pathLst>
            </a:custGeom>
            <a:noFill/>
            <a:ln w="12675" cap="flat" cmpd="sng">
              <a:solidFill>
                <a:srgbClr val="4EB3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Google Shape;149;p10"/>
          <p:cNvSpPr txBox="1"/>
          <p:nvPr/>
        </p:nvSpPr>
        <p:spPr>
          <a:xfrm>
            <a:off x="3946550" y="3583975"/>
            <a:ext cx="18300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9050" rIns="0" bIns="0" anchor="t" anchorCtr="0">
            <a:spAutoFit/>
          </a:bodyPr>
          <a:lstStyle/>
          <a:p>
            <a:pPr marL="288290" marR="5080" lvl="0" indent="-276225" algn="l" rtl="0">
              <a:lnSpc>
                <a:spcPct val="1081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Strong color contrast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" name="Google Shape;150;p10"/>
          <p:cNvGrpSpPr/>
          <p:nvPr/>
        </p:nvGrpSpPr>
        <p:grpSpPr>
          <a:xfrm>
            <a:off x="6178106" y="3062005"/>
            <a:ext cx="2499746" cy="1666193"/>
            <a:chOff x="6178106" y="3062005"/>
            <a:chExt cx="2499746" cy="1666193"/>
          </a:xfrm>
        </p:grpSpPr>
        <p:sp>
          <p:nvSpPr>
            <p:cNvPr id="151" name="Google Shape;151;p10"/>
            <p:cNvSpPr/>
            <p:nvPr/>
          </p:nvSpPr>
          <p:spPr>
            <a:xfrm>
              <a:off x="6178106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2106619" y="1428406"/>
                  </a:move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lnTo>
                    <a:pt x="7282" y="97692"/>
                  </a:lnTo>
                  <a:lnTo>
                    <a:pt x="27559" y="58480"/>
                  </a:lnTo>
                  <a:lnTo>
                    <a:pt x="58480" y="27559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7" y="88177"/>
                  </a:lnTo>
                  <a:lnTo>
                    <a:pt x="2249460" y="142840"/>
                  </a:lnTo>
                  <a:lnTo>
                    <a:pt x="2249460" y="1285566"/>
                  </a:lnTo>
                  <a:lnTo>
                    <a:pt x="2242178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close/>
                </a:path>
              </a:pathLst>
            </a:custGeom>
            <a:solidFill>
              <a:srgbClr val="4EB3C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0"/>
            <p:cNvSpPr/>
            <p:nvPr/>
          </p:nvSpPr>
          <p:spPr>
            <a:xfrm>
              <a:off x="6178107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0" y="142840"/>
                  </a:moveTo>
                  <a:lnTo>
                    <a:pt x="7282" y="97692"/>
                  </a:lnTo>
                  <a:lnTo>
                    <a:pt x="27559" y="58480"/>
                  </a:lnTo>
                  <a:lnTo>
                    <a:pt x="58480" y="27559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7" y="88177"/>
                  </a:lnTo>
                  <a:lnTo>
                    <a:pt x="2249460" y="142840"/>
                  </a:lnTo>
                  <a:lnTo>
                    <a:pt x="2249460" y="1285566"/>
                  </a:lnTo>
                  <a:lnTo>
                    <a:pt x="2242178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close/>
                </a:path>
              </a:pathLst>
            </a:custGeom>
            <a:solidFill>
              <a:srgbClr val="7CB6AA"/>
            </a:solidFill>
            <a:ln w="12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0"/>
            <p:cNvSpPr/>
            <p:nvPr/>
          </p:nvSpPr>
          <p:spPr>
            <a:xfrm>
              <a:off x="6428046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2106619" y="1428406"/>
                  </a:move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lnTo>
                    <a:pt x="7282" y="97692"/>
                  </a:lnTo>
                  <a:lnTo>
                    <a:pt x="27559" y="58480"/>
                  </a:lnTo>
                  <a:lnTo>
                    <a:pt x="58480" y="27560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8"/>
                  </a:lnTo>
                  <a:lnTo>
                    <a:pt x="2249459" y="142841"/>
                  </a:lnTo>
                  <a:lnTo>
                    <a:pt x="2249459" y="1285566"/>
                  </a:lnTo>
                  <a:lnTo>
                    <a:pt x="2242177" y="1330715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0"/>
            <p:cNvSpPr/>
            <p:nvPr/>
          </p:nvSpPr>
          <p:spPr>
            <a:xfrm>
              <a:off x="6428047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0" y="142841"/>
                  </a:moveTo>
                  <a:lnTo>
                    <a:pt x="7282" y="97692"/>
                  </a:lnTo>
                  <a:lnTo>
                    <a:pt x="27559" y="58480"/>
                  </a:lnTo>
                  <a:lnTo>
                    <a:pt x="58480" y="27560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2" y="41837"/>
                  </a:lnTo>
                  <a:lnTo>
                    <a:pt x="2238586" y="88178"/>
                  </a:lnTo>
                  <a:lnTo>
                    <a:pt x="2249459" y="142841"/>
                  </a:lnTo>
                  <a:lnTo>
                    <a:pt x="2249459" y="1285566"/>
                  </a:lnTo>
                  <a:lnTo>
                    <a:pt x="2242177" y="1330715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close/>
                </a:path>
              </a:pathLst>
            </a:custGeom>
            <a:noFill/>
            <a:ln w="12675" cap="flat" cmpd="sng">
              <a:solidFill>
                <a:srgbClr val="4EB3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p10"/>
          <p:cNvSpPr txBox="1"/>
          <p:nvPr/>
        </p:nvSpPr>
        <p:spPr>
          <a:xfrm>
            <a:off x="6571568" y="3583985"/>
            <a:ext cx="19608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9050" rIns="0" bIns="0" anchor="t" anchorCtr="0">
            <a:spAutoFit/>
          </a:bodyPr>
          <a:lstStyle/>
          <a:p>
            <a:pPr marL="440055" marR="5080" lvl="0" indent="-427990" algn="l" rtl="0">
              <a:lnSpc>
                <a:spcPct val="1081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more than six lines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10"/>
          <p:cNvGrpSpPr/>
          <p:nvPr/>
        </p:nvGrpSpPr>
        <p:grpSpPr>
          <a:xfrm>
            <a:off x="8927447" y="3062005"/>
            <a:ext cx="2499746" cy="1666193"/>
            <a:chOff x="8927447" y="3062005"/>
            <a:chExt cx="2499746" cy="1666193"/>
          </a:xfrm>
        </p:grpSpPr>
        <p:sp>
          <p:nvSpPr>
            <p:cNvPr id="157" name="Google Shape;157;p10"/>
            <p:cNvSpPr/>
            <p:nvPr/>
          </p:nvSpPr>
          <p:spPr>
            <a:xfrm>
              <a:off x="8927447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2106619" y="1428406"/>
                  </a:moveTo>
                  <a:lnTo>
                    <a:pt x="142841" y="1428406"/>
                  </a:lnTo>
                  <a:lnTo>
                    <a:pt x="97692" y="1421124"/>
                  </a:lnTo>
                  <a:lnTo>
                    <a:pt x="58481" y="1400847"/>
                  </a:lnTo>
                  <a:lnTo>
                    <a:pt x="27560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lnTo>
                    <a:pt x="7282" y="97692"/>
                  </a:lnTo>
                  <a:lnTo>
                    <a:pt x="27560" y="58480"/>
                  </a:lnTo>
                  <a:lnTo>
                    <a:pt x="58481" y="27559"/>
                  </a:lnTo>
                  <a:lnTo>
                    <a:pt x="97692" y="7282"/>
                  </a:lnTo>
                  <a:lnTo>
                    <a:pt x="142841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3" y="41837"/>
                  </a:lnTo>
                  <a:lnTo>
                    <a:pt x="2238587" y="88177"/>
                  </a:lnTo>
                  <a:lnTo>
                    <a:pt x="2249459" y="142840"/>
                  </a:lnTo>
                  <a:lnTo>
                    <a:pt x="2249459" y="1285566"/>
                  </a:lnTo>
                  <a:lnTo>
                    <a:pt x="2242177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close/>
                </a:path>
              </a:pathLst>
            </a:custGeom>
            <a:solidFill>
              <a:srgbClr val="4EB3C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0"/>
            <p:cNvSpPr/>
            <p:nvPr/>
          </p:nvSpPr>
          <p:spPr>
            <a:xfrm>
              <a:off x="8927447" y="3062005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0" y="142840"/>
                  </a:moveTo>
                  <a:lnTo>
                    <a:pt x="7282" y="97692"/>
                  </a:lnTo>
                  <a:lnTo>
                    <a:pt x="27560" y="58480"/>
                  </a:lnTo>
                  <a:lnTo>
                    <a:pt x="58481" y="27559"/>
                  </a:lnTo>
                  <a:lnTo>
                    <a:pt x="97692" y="7282"/>
                  </a:lnTo>
                  <a:lnTo>
                    <a:pt x="142841" y="0"/>
                  </a:lnTo>
                  <a:lnTo>
                    <a:pt x="2106619" y="0"/>
                  </a:lnTo>
                  <a:lnTo>
                    <a:pt x="2161282" y="10873"/>
                  </a:lnTo>
                  <a:lnTo>
                    <a:pt x="2207623" y="41837"/>
                  </a:lnTo>
                  <a:lnTo>
                    <a:pt x="2238587" y="88177"/>
                  </a:lnTo>
                  <a:lnTo>
                    <a:pt x="2249459" y="142840"/>
                  </a:lnTo>
                  <a:lnTo>
                    <a:pt x="2249459" y="1285566"/>
                  </a:lnTo>
                  <a:lnTo>
                    <a:pt x="2242177" y="1330714"/>
                  </a:lnTo>
                  <a:lnTo>
                    <a:pt x="2221900" y="1369926"/>
                  </a:lnTo>
                  <a:lnTo>
                    <a:pt x="2190979" y="1400847"/>
                  </a:lnTo>
                  <a:lnTo>
                    <a:pt x="2151768" y="1421124"/>
                  </a:lnTo>
                  <a:lnTo>
                    <a:pt x="2106619" y="1428406"/>
                  </a:lnTo>
                  <a:lnTo>
                    <a:pt x="142841" y="1428406"/>
                  </a:lnTo>
                  <a:lnTo>
                    <a:pt x="97692" y="1421124"/>
                  </a:lnTo>
                  <a:lnTo>
                    <a:pt x="58481" y="1400847"/>
                  </a:lnTo>
                  <a:lnTo>
                    <a:pt x="27560" y="1369926"/>
                  </a:lnTo>
                  <a:lnTo>
                    <a:pt x="7282" y="1330714"/>
                  </a:lnTo>
                  <a:lnTo>
                    <a:pt x="0" y="1285566"/>
                  </a:lnTo>
                  <a:lnTo>
                    <a:pt x="0" y="142840"/>
                  </a:lnTo>
                  <a:close/>
                </a:path>
              </a:pathLst>
            </a:custGeom>
            <a:solidFill>
              <a:srgbClr val="7CB6AA"/>
            </a:solidFill>
            <a:ln w="12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0"/>
            <p:cNvSpPr/>
            <p:nvPr/>
          </p:nvSpPr>
          <p:spPr>
            <a:xfrm>
              <a:off x="9177388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2106618" y="1428406"/>
                  </a:move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lnTo>
                    <a:pt x="7282" y="97692"/>
                  </a:lnTo>
                  <a:lnTo>
                    <a:pt x="27559" y="58480"/>
                  </a:lnTo>
                  <a:lnTo>
                    <a:pt x="58480" y="27560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8" y="0"/>
                  </a:lnTo>
                  <a:lnTo>
                    <a:pt x="2161281" y="10873"/>
                  </a:lnTo>
                  <a:lnTo>
                    <a:pt x="2207622" y="41837"/>
                  </a:lnTo>
                  <a:lnTo>
                    <a:pt x="2238586" y="88178"/>
                  </a:lnTo>
                  <a:lnTo>
                    <a:pt x="2249459" y="142841"/>
                  </a:lnTo>
                  <a:lnTo>
                    <a:pt x="2249459" y="1285566"/>
                  </a:lnTo>
                  <a:lnTo>
                    <a:pt x="2242177" y="1330715"/>
                  </a:lnTo>
                  <a:lnTo>
                    <a:pt x="2221899" y="1369926"/>
                  </a:lnTo>
                  <a:lnTo>
                    <a:pt x="2190978" y="1400847"/>
                  </a:lnTo>
                  <a:lnTo>
                    <a:pt x="2151767" y="1421124"/>
                  </a:lnTo>
                  <a:lnTo>
                    <a:pt x="2106618" y="1428406"/>
                  </a:lnTo>
                  <a:close/>
                </a:path>
              </a:pathLst>
            </a:custGeom>
            <a:solidFill>
              <a:srgbClr val="FFFFFF">
                <a:alpha val="87843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0"/>
            <p:cNvSpPr/>
            <p:nvPr/>
          </p:nvSpPr>
          <p:spPr>
            <a:xfrm>
              <a:off x="9177388" y="3299448"/>
              <a:ext cx="2249805" cy="1428750"/>
            </a:xfrm>
            <a:custGeom>
              <a:avLst/>
              <a:gdLst/>
              <a:ahLst/>
              <a:cxnLst/>
              <a:rect l="l" t="t" r="r" b="b"/>
              <a:pathLst>
                <a:path w="2249804" h="1428750" extrusionOk="0">
                  <a:moveTo>
                    <a:pt x="0" y="142841"/>
                  </a:moveTo>
                  <a:lnTo>
                    <a:pt x="7282" y="97692"/>
                  </a:lnTo>
                  <a:lnTo>
                    <a:pt x="27559" y="58480"/>
                  </a:lnTo>
                  <a:lnTo>
                    <a:pt x="58480" y="27560"/>
                  </a:lnTo>
                  <a:lnTo>
                    <a:pt x="97691" y="7282"/>
                  </a:lnTo>
                  <a:lnTo>
                    <a:pt x="142840" y="0"/>
                  </a:lnTo>
                  <a:lnTo>
                    <a:pt x="2106618" y="0"/>
                  </a:lnTo>
                  <a:lnTo>
                    <a:pt x="2161281" y="10873"/>
                  </a:lnTo>
                  <a:lnTo>
                    <a:pt x="2207622" y="41837"/>
                  </a:lnTo>
                  <a:lnTo>
                    <a:pt x="2238586" y="88178"/>
                  </a:lnTo>
                  <a:lnTo>
                    <a:pt x="2249459" y="142841"/>
                  </a:lnTo>
                  <a:lnTo>
                    <a:pt x="2249459" y="1285566"/>
                  </a:lnTo>
                  <a:lnTo>
                    <a:pt x="2242177" y="1330715"/>
                  </a:lnTo>
                  <a:lnTo>
                    <a:pt x="2221899" y="1369926"/>
                  </a:lnTo>
                  <a:lnTo>
                    <a:pt x="2190978" y="1400847"/>
                  </a:lnTo>
                  <a:lnTo>
                    <a:pt x="2151767" y="1421124"/>
                  </a:lnTo>
                  <a:lnTo>
                    <a:pt x="2106618" y="1428406"/>
                  </a:lnTo>
                  <a:lnTo>
                    <a:pt x="142840" y="1428406"/>
                  </a:lnTo>
                  <a:lnTo>
                    <a:pt x="97691" y="1421124"/>
                  </a:lnTo>
                  <a:lnTo>
                    <a:pt x="58480" y="1400847"/>
                  </a:lnTo>
                  <a:lnTo>
                    <a:pt x="27559" y="1369926"/>
                  </a:lnTo>
                  <a:lnTo>
                    <a:pt x="7282" y="1330715"/>
                  </a:lnTo>
                  <a:lnTo>
                    <a:pt x="0" y="1285566"/>
                  </a:lnTo>
                  <a:lnTo>
                    <a:pt x="0" y="142841"/>
                  </a:lnTo>
                  <a:close/>
                </a:path>
              </a:pathLst>
            </a:custGeom>
            <a:noFill/>
            <a:ln w="12675" cap="flat" cmpd="sng">
              <a:solidFill>
                <a:srgbClr val="4EB3C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" name="Google Shape;161;p10"/>
          <p:cNvSpPr txBox="1"/>
          <p:nvPr/>
        </p:nvSpPr>
        <p:spPr>
          <a:xfrm>
            <a:off x="9342425" y="3583985"/>
            <a:ext cx="1997100" cy="8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9050" rIns="0" bIns="0" anchor="t" anchorCtr="0">
            <a:spAutoFit/>
          </a:bodyPr>
          <a:lstStyle/>
          <a:p>
            <a:pPr marL="12700" marR="5080" lvl="0" indent="527685" algn="l" rtl="0">
              <a:lnSpc>
                <a:spcPct val="10814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Large, readable print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0" y="958200"/>
            <a:ext cx="12192000" cy="670500"/>
          </a:xfrm>
          <a:prstGeom prst="rect">
            <a:avLst/>
          </a:prstGeom>
          <a:solidFill>
            <a:srgbClr val="1F6E64"/>
          </a:solidFill>
          <a:ln w="9525" cap="flat" cmpd="sng">
            <a:solidFill>
              <a:srgbClr val="1F6E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highlight>
                <a:srgbClr val="69BBE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 txBox="1"/>
          <p:nvPr/>
        </p:nvSpPr>
        <p:spPr>
          <a:xfrm>
            <a:off x="0" y="1036375"/>
            <a:ext cx="12192000" cy="5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7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0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10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/>
          <p:nvPr/>
        </p:nvSpPr>
        <p:spPr>
          <a:xfrm>
            <a:off x="0" y="1885475"/>
            <a:ext cx="12192000" cy="4978156"/>
          </a:xfrm>
          <a:custGeom>
            <a:avLst/>
            <a:gdLst/>
            <a:ahLst/>
            <a:cxnLst/>
            <a:rect l="l" t="t" r="r" b="b"/>
            <a:pathLst>
              <a:path w="12192000" h="5253990" extrusionOk="0">
                <a:moveTo>
                  <a:pt x="0" y="5253930"/>
                </a:moveTo>
                <a:lnTo>
                  <a:pt x="12191999" y="5253930"/>
                </a:lnTo>
                <a:lnTo>
                  <a:pt x="12191999" y="0"/>
                </a:lnTo>
                <a:lnTo>
                  <a:pt x="0" y="0"/>
                </a:lnTo>
                <a:lnTo>
                  <a:pt x="0" y="5253930"/>
                </a:lnTo>
                <a:close/>
              </a:path>
            </a:pathLst>
          </a:custGeom>
          <a:solidFill>
            <a:srgbClr val="0825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1"/>
          <p:cNvSpPr/>
          <p:nvPr/>
        </p:nvSpPr>
        <p:spPr>
          <a:xfrm>
            <a:off x="0" y="0"/>
            <a:ext cx="12192000" cy="1885458"/>
          </a:xfrm>
          <a:custGeom>
            <a:avLst/>
            <a:gdLst/>
            <a:ahLst/>
            <a:cxnLst/>
            <a:rect l="l" t="t" r="r" b="b"/>
            <a:pathLst>
              <a:path w="12192000" h="1604645" extrusionOk="0">
                <a:moveTo>
                  <a:pt x="12192000" y="0"/>
                </a:moveTo>
                <a:lnTo>
                  <a:pt x="0" y="0"/>
                </a:lnTo>
                <a:lnTo>
                  <a:pt x="0" y="1019302"/>
                </a:lnTo>
                <a:lnTo>
                  <a:pt x="0" y="1203972"/>
                </a:lnTo>
                <a:lnTo>
                  <a:pt x="0" y="1604073"/>
                </a:lnTo>
                <a:lnTo>
                  <a:pt x="12192000" y="1604073"/>
                </a:lnTo>
                <a:lnTo>
                  <a:pt x="12192000" y="1203972"/>
                </a:lnTo>
                <a:lnTo>
                  <a:pt x="12192000" y="1019302"/>
                </a:lnTo>
                <a:lnTo>
                  <a:pt x="12192000" y="0"/>
                </a:lnTo>
                <a:close/>
              </a:path>
            </a:pathLst>
          </a:custGeom>
          <a:solidFill>
            <a:srgbClr val="7CB6A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1"/>
          <p:cNvSpPr txBox="1"/>
          <p:nvPr/>
        </p:nvSpPr>
        <p:spPr>
          <a:xfrm>
            <a:off x="1091430" y="2565900"/>
            <a:ext cx="4400400" cy="28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1920" marR="0" lvl="0" indent="-149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Simplicity</a:t>
            </a:r>
            <a:endParaRPr sz="2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Arial"/>
              <a:buNone/>
            </a:pPr>
            <a:endParaRPr sz="28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" marR="0" lvl="0" indent="-17970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Strong color contrast</a:t>
            </a:r>
            <a:endParaRPr sz="2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Arial"/>
              <a:buNone/>
            </a:pPr>
            <a:endParaRPr sz="28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" marR="0" lvl="0" indent="-17970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 more than six lines</a:t>
            </a:r>
            <a:endParaRPr sz="2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Arial"/>
              <a:buNone/>
            </a:pPr>
            <a:endParaRPr sz="28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" marR="0" lvl="0" indent="-17970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Large, readable print</a:t>
            </a:r>
            <a:endParaRPr sz="24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1091425" y="161150"/>
            <a:ext cx="84198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82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Good Slide Characteristics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1"/>
          <p:cNvSpPr txBox="1"/>
          <p:nvPr/>
        </p:nvSpPr>
        <p:spPr>
          <a:xfrm>
            <a:off x="1091425" y="1166750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11" title="Bar Graph. SFB 2027 AM&amp;E.png"/>
          <p:cNvPicPr preferRelativeResize="0"/>
          <p:nvPr/>
        </p:nvPicPr>
        <p:blipFill rotWithShape="1">
          <a:blip r:embed="rId3">
            <a:alphaModFix/>
          </a:blip>
          <a:srcRect l="20971" r="20971"/>
          <a:stretch/>
        </p:blipFill>
        <p:spPr>
          <a:xfrm>
            <a:off x="6856175" y="2149900"/>
            <a:ext cx="3792076" cy="367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11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DAE2D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2"/>
          <p:cNvSpPr txBox="1">
            <a:spLocks noGrp="1"/>
          </p:cNvSpPr>
          <p:nvPr>
            <p:ph type="title"/>
          </p:nvPr>
        </p:nvSpPr>
        <p:spPr>
          <a:xfrm>
            <a:off x="1298250" y="419575"/>
            <a:ext cx="8312400" cy="7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000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Good Slide Characteristics</a:t>
            </a:r>
            <a:endParaRPr sz="5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7230" y="419563"/>
            <a:ext cx="883919" cy="1081274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2"/>
          <p:cNvSpPr txBox="1"/>
          <p:nvPr/>
        </p:nvSpPr>
        <p:spPr>
          <a:xfrm>
            <a:off x="6413880" y="2541100"/>
            <a:ext cx="4400400" cy="28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1920" marR="0" lvl="0" indent="-149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2543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Simplicity</a:t>
            </a:r>
            <a:endParaRPr sz="24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Arial"/>
              <a:buNone/>
            </a:pPr>
            <a:endParaRPr sz="28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" marR="0" lvl="0" indent="-17970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82543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Strong color contrast</a:t>
            </a:r>
            <a:endParaRPr sz="24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Arial"/>
              <a:buNone/>
            </a:pPr>
            <a:endParaRPr sz="28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" marR="0" lvl="0" indent="-17970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82543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No more than six lines</a:t>
            </a:r>
            <a:endParaRPr sz="24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2850"/>
              <a:buFont typeface="Arial"/>
              <a:buNone/>
            </a:pPr>
            <a:endParaRPr sz="28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91770" marR="0" lvl="0" indent="-17970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82543"/>
              </a:buClr>
              <a:buSzPts val="2350"/>
              <a:buFont typeface="Arial"/>
              <a:buChar char="•"/>
            </a:pPr>
            <a:r>
              <a:rPr lang="en-US" sz="2450" b="0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Large, readable print</a:t>
            </a:r>
            <a:endParaRPr sz="2450" b="0" i="0" u="none" strike="noStrike" cap="none"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2"/>
          <p:cNvSpPr txBox="1"/>
          <p:nvPr/>
        </p:nvSpPr>
        <p:spPr>
          <a:xfrm>
            <a:off x="1298250" y="1276800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2" title="Donut Graph. SFB 2027 AM&amp;E.png"/>
          <p:cNvPicPr preferRelativeResize="0"/>
          <p:nvPr/>
        </p:nvPicPr>
        <p:blipFill rotWithShape="1">
          <a:blip r:embed="rId4">
            <a:alphaModFix/>
          </a:blip>
          <a:srcRect l="17932" r="17932"/>
          <a:stretch/>
        </p:blipFill>
        <p:spPr>
          <a:xfrm>
            <a:off x="1298250" y="2144675"/>
            <a:ext cx="4261500" cy="373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2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1F6E64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1F6E64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12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"/>
          <p:cNvSpPr txBox="1"/>
          <p:nvPr/>
        </p:nvSpPr>
        <p:spPr>
          <a:xfrm>
            <a:off x="1164543" y="2690750"/>
            <a:ext cx="5280900" cy="29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89230" marR="0" lvl="0" indent="-14985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Char char="•"/>
            </a:pPr>
            <a:r>
              <a:rPr lang="en-US" sz="265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Simplicity</a:t>
            </a:r>
            <a:endParaRPr sz="2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7008" marR="0" lvl="0" indent="-19494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262626"/>
              </a:buClr>
              <a:buSzPts val="2650"/>
              <a:buFont typeface="Arial"/>
              <a:buChar char="•"/>
            </a:pPr>
            <a:r>
              <a:rPr lang="en-US" sz="265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Strong color contrast</a:t>
            </a:r>
            <a:endParaRPr sz="2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Clr>
                <a:srgbClr val="262626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7008" marR="0" lvl="0" indent="-194945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262626"/>
              </a:buClr>
              <a:buSzPts val="2650"/>
              <a:buFont typeface="Arial"/>
              <a:buChar char="•"/>
            </a:pPr>
            <a:r>
              <a:rPr lang="en-US" sz="265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No more than six lines</a:t>
            </a:r>
            <a:endParaRPr sz="2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>
                <a:srgbClr val="262626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07008" marR="0" lvl="0" indent="-194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650"/>
              <a:buFont typeface="Arial"/>
              <a:buChar char="•"/>
            </a:pPr>
            <a:r>
              <a:rPr lang="en-US" sz="265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Large, readable print</a:t>
            </a:r>
            <a:endParaRPr sz="2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0" y="365150"/>
            <a:ext cx="12192000" cy="1716300"/>
          </a:xfrm>
          <a:prstGeom prst="rect">
            <a:avLst/>
          </a:prstGeom>
          <a:solidFill>
            <a:srgbClr val="1F6E64"/>
          </a:solidFill>
          <a:ln w="9525" cap="flat" cmpd="sng">
            <a:solidFill>
              <a:srgbClr val="1F6E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3"/>
          <p:cNvSpPr txBox="1"/>
          <p:nvPr/>
        </p:nvSpPr>
        <p:spPr>
          <a:xfrm>
            <a:off x="731775" y="1357475"/>
            <a:ext cx="67113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3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Delete This Slide for Presentation</a:t>
            </a: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3"/>
          <p:cNvSpPr txBox="1">
            <a:spLocks noGrp="1"/>
          </p:cNvSpPr>
          <p:nvPr>
            <p:ph type="title"/>
          </p:nvPr>
        </p:nvSpPr>
        <p:spPr>
          <a:xfrm>
            <a:off x="687750" y="265775"/>
            <a:ext cx="8346000" cy="10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87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000">
                <a:solidFill>
                  <a:srgbClr val="BAE7FA"/>
                </a:solidFill>
                <a:latin typeface="Arial"/>
                <a:ea typeface="Arial"/>
                <a:cs typeface="Arial"/>
                <a:sym typeface="Arial"/>
              </a:rPr>
              <a:t>Good Slide Characteristics</a:t>
            </a:r>
            <a:endParaRPr sz="2000">
              <a:solidFill>
                <a:srgbClr val="BAE7F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13" title="Funnel Graph. SFB 2027 AM&amp;E.png"/>
          <p:cNvPicPr preferRelativeResize="0"/>
          <p:nvPr/>
        </p:nvPicPr>
        <p:blipFill rotWithShape="1">
          <a:blip r:embed="rId3">
            <a:alphaModFix/>
          </a:blip>
          <a:srcRect l="18158" r="18152"/>
          <a:stretch/>
        </p:blipFill>
        <p:spPr>
          <a:xfrm>
            <a:off x="6357525" y="2233850"/>
            <a:ext cx="4430100" cy="39125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3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1F6E64"/>
                </a:solidFill>
              </a:rPr>
              <a:t>13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/>
          <p:nvPr/>
        </p:nvSpPr>
        <p:spPr>
          <a:xfrm>
            <a:off x="0" y="1304223"/>
            <a:ext cx="12192000" cy="5554345"/>
          </a:xfrm>
          <a:custGeom>
            <a:avLst/>
            <a:gdLst/>
            <a:ahLst/>
            <a:cxnLst/>
            <a:rect l="l" t="t" r="r" b="b"/>
            <a:pathLst>
              <a:path w="12192000" h="5554345" extrusionOk="0">
                <a:moveTo>
                  <a:pt x="0" y="5553776"/>
                </a:moveTo>
                <a:lnTo>
                  <a:pt x="12191999" y="5553776"/>
                </a:lnTo>
                <a:lnTo>
                  <a:pt x="12191999" y="0"/>
                </a:lnTo>
                <a:lnTo>
                  <a:pt x="0" y="0"/>
                </a:lnTo>
                <a:lnTo>
                  <a:pt x="0" y="5553776"/>
                </a:lnTo>
                <a:close/>
              </a:path>
            </a:pathLst>
          </a:custGeom>
          <a:solidFill>
            <a:srgbClr val="0825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0" y="0"/>
            <a:ext cx="12192000" cy="1304290"/>
          </a:xfrm>
          <a:custGeom>
            <a:avLst/>
            <a:gdLst/>
            <a:ahLst/>
            <a:cxnLst/>
            <a:rect l="l" t="t" r="r" b="b"/>
            <a:pathLst>
              <a:path w="12192000" h="1304290" extrusionOk="0">
                <a:moveTo>
                  <a:pt x="12191999" y="1304222"/>
                </a:moveTo>
                <a:lnTo>
                  <a:pt x="0" y="1304222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1304222"/>
                </a:lnTo>
                <a:close/>
              </a:path>
            </a:pathLst>
          </a:custGeom>
          <a:solidFill>
            <a:srgbClr val="7CB6A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4"/>
          <p:cNvSpPr txBox="1">
            <a:spLocks noGrp="1"/>
          </p:cNvSpPr>
          <p:nvPr>
            <p:ph type="title"/>
          </p:nvPr>
        </p:nvSpPr>
        <p:spPr>
          <a:xfrm>
            <a:off x="3726900" y="230200"/>
            <a:ext cx="47382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Slide Header</a:t>
            </a:r>
            <a:endParaRPr>
              <a:solidFill>
                <a:srgbClr val="0825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4"/>
          <p:cNvSpPr txBox="1"/>
          <p:nvPr/>
        </p:nvSpPr>
        <p:spPr>
          <a:xfrm>
            <a:off x="417100" y="1550350"/>
            <a:ext cx="24714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 SUBHEAD</a:t>
            </a: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417094" y="2534653"/>
            <a:ext cx="5361900" cy="371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6530" marR="0" lvl="0" indent="0" algn="l" rtl="0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Text Body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4"/>
          <p:cNvSpPr txBox="1"/>
          <p:nvPr/>
        </p:nvSpPr>
        <p:spPr>
          <a:xfrm>
            <a:off x="6095998" y="2534653"/>
            <a:ext cx="5679440" cy="37160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7165" marR="0" lvl="0" indent="0" algn="l" rtl="0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Picture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 txBox="1"/>
          <p:nvPr/>
        </p:nvSpPr>
        <p:spPr>
          <a:xfrm>
            <a:off x="8500475" y="66041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14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"/>
          <p:cNvSpPr/>
          <p:nvPr/>
        </p:nvSpPr>
        <p:spPr>
          <a:xfrm>
            <a:off x="0" y="1507957"/>
            <a:ext cx="12192000" cy="5350510"/>
          </a:xfrm>
          <a:custGeom>
            <a:avLst/>
            <a:gdLst/>
            <a:ahLst/>
            <a:cxnLst/>
            <a:rect l="l" t="t" r="r" b="b"/>
            <a:pathLst>
              <a:path w="12192000" h="5350509" extrusionOk="0">
                <a:moveTo>
                  <a:pt x="0" y="5350041"/>
                </a:moveTo>
                <a:lnTo>
                  <a:pt x="12191999" y="5350041"/>
                </a:lnTo>
                <a:lnTo>
                  <a:pt x="12191999" y="0"/>
                </a:lnTo>
                <a:lnTo>
                  <a:pt x="0" y="0"/>
                </a:lnTo>
                <a:lnTo>
                  <a:pt x="0" y="5350041"/>
                </a:lnTo>
                <a:close/>
              </a:path>
            </a:pathLst>
          </a:custGeom>
          <a:solidFill>
            <a:srgbClr val="7CB6AA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5"/>
          <p:cNvSpPr/>
          <p:nvPr/>
        </p:nvSpPr>
        <p:spPr>
          <a:xfrm>
            <a:off x="0" y="0"/>
            <a:ext cx="12192000" cy="1508125"/>
          </a:xfrm>
          <a:custGeom>
            <a:avLst/>
            <a:gdLst/>
            <a:ahLst/>
            <a:cxnLst/>
            <a:rect l="l" t="t" r="r" b="b"/>
            <a:pathLst>
              <a:path w="12192000" h="1508125" extrusionOk="0">
                <a:moveTo>
                  <a:pt x="12191999" y="1507957"/>
                </a:moveTo>
                <a:lnTo>
                  <a:pt x="0" y="1507957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1507957"/>
                </a:lnTo>
                <a:close/>
              </a:path>
            </a:pathLst>
          </a:custGeom>
          <a:solidFill>
            <a:srgbClr val="0825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5"/>
          <p:cNvSpPr txBox="1">
            <a:spLocks noGrp="1"/>
          </p:cNvSpPr>
          <p:nvPr>
            <p:ph type="title"/>
          </p:nvPr>
        </p:nvSpPr>
        <p:spPr>
          <a:xfrm>
            <a:off x="3770999" y="280000"/>
            <a:ext cx="46500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Slide Header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417100" y="1689300"/>
            <a:ext cx="29985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SUBHEAD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417094" y="2534653"/>
            <a:ext cx="5361940" cy="37160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6530" marR="0" lvl="0" indent="0" algn="l" rtl="0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Text Body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5"/>
          <p:cNvSpPr txBox="1"/>
          <p:nvPr/>
        </p:nvSpPr>
        <p:spPr>
          <a:xfrm>
            <a:off x="6095998" y="2534653"/>
            <a:ext cx="5679440" cy="37160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7165" marR="0" lvl="0" indent="0" algn="l" rtl="0">
              <a:lnSpc>
                <a:spcPct val="114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Picture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5"/>
          <p:cNvSpPr txBox="1"/>
          <p:nvPr/>
        </p:nvSpPr>
        <p:spPr>
          <a:xfrm>
            <a:off x="8493525" y="66041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15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"/>
          <p:cNvSpPr txBox="1">
            <a:spLocks noGrp="1"/>
          </p:cNvSpPr>
          <p:nvPr>
            <p:ph type="title"/>
          </p:nvPr>
        </p:nvSpPr>
        <p:spPr>
          <a:xfrm>
            <a:off x="730250" y="439300"/>
            <a:ext cx="96834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Header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6"/>
          <p:cNvSpPr txBox="1"/>
          <p:nvPr/>
        </p:nvSpPr>
        <p:spPr>
          <a:xfrm>
            <a:off x="815709" y="1419175"/>
            <a:ext cx="95979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Slide Subhead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74975" y="222089"/>
            <a:ext cx="762000" cy="856826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6"/>
          <p:cNvSpPr txBox="1"/>
          <p:nvPr/>
        </p:nvSpPr>
        <p:spPr>
          <a:xfrm>
            <a:off x="815700" y="2200875"/>
            <a:ext cx="10558800" cy="3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6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1F6E64"/>
                </a:solidFill>
              </a:rPr>
              <a:t>16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DAE2D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75720" y="245013"/>
            <a:ext cx="716279" cy="94781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7"/>
          <p:cNvSpPr txBox="1">
            <a:spLocks noGrp="1"/>
          </p:cNvSpPr>
          <p:nvPr>
            <p:ph type="title"/>
          </p:nvPr>
        </p:nvSpPr>
        <p:spPr>
          <a:xfrm>
            <a:off x="730250" y="439300"/>
            <a:ext cx="96834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Slide Header</a:t>
            </a:r>
            <a:endParaRPr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7"/>
          <p:cNvSpPr txBox="1"/>
          <p:nvPr/>
        </p:nvSpPr>
        <p:spPr>
          <a:xfrm>
            <a:off x="815709" y="1419175"/>
            <a:ext cx="9597900" cy="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Slide Subhead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7"/>
          <p:cNvSpPr txBox="1"/>
          <p:nvPr/>
        </p:nvSpPr>
        <p:spPr>
          <a:xfrm>
            <a:off x="815700" y="2200875"/>
            <a:ext cx="10558800" cy="37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0" i="0" u="none" strike="noStrike" cap="none">
                <a:solidFill>
                  <a:srgbClr val="082543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r>
              <a:rPr lang="en-US" sz="2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7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1F6E64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1F6E64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17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5877" y="498575"/>
            <a:ext cx="629875" cy="81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8"/>
          <p:cNvSpPr txBox="1">
            <a:spLocks noGrp="1"/>
          </p:cNvSpPr>
          <p:nvPr>
            <p:ph type="title"/>
          </p:nvPr>
        </p:nvSpPr>
        <p:spPr>
          <a:xfrm>
            <a:off x="737550" y="483300"/>
            <a:ext cx="96834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Header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8"/>
          <p:cNvSpPr txBox="1"/>
          <p:nvPr/>
        </p:nvSpPr>
        <p:spPr>
          <a:xfrm>
            <a:off x="830550" y="2142200"/>
            <a:ext cx="5196900" cy="3755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18" title="Simple Graph. SFB 2027 AM&amp;E.png"/>
          <p:cNvPicPr preferRelativeResize="0"/>
          <p:nvPr/>
        </p:nvPicPr>
        <p:blipFill rotWithShape="1">
          <a:blip r:embed="rId4">
            <a:alphaModFix/>
          </a:blip>
          <a:srcRect l="12103" r="12111"/>
          <a:stretch/>
        </p:blipFill>
        <p:spPr>
          <a:xfrm>
            <a:off x="6746175" y="2055500"/>
            <a:ext cx="4452200" cy="330444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8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1F6E64"/>
                </a:solidFill>
              </a:rPr>
              <a:t>18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"/>
          <p:cNvSpPr/>
          <p:nvPr/>
        </p:nvSpPr>
        <p:spPr>
          <a:xfrm>
            <a:off x="0" y="1445342"/>
            <a:ext cx="12192000" cy="5412740"/>
          </a:xfrm>
          <a:custGeom>
            <a:avLst/>
            <a:gdLst/>
            <a:ahLst/>
            <a:cxnLst/>
            <a:rect l="l" t="t" r="r" b="b"/>
            <a:pathLst>
              <a:path w="12192000" h="5412740" extrusionOk="0">
                <a:moveTo>
                  <a:pt x="0" y="5412657"/>
                </a:moveTo>
                <a:lnTo>
                  <a:pt x="12191999" y="5412657"/>
                </a:lnTo>
                <a:lnTo>
                  <a:pt x="12191999" y="0"/>
                </a:lnTo>
                <a:lnTo>
                  <a:pt x="0" y="0"/>
                </a:lnTo>
                <a:lnTo>
                  <a:pt x="0" y="5412657"/>
                </a:lnTo>
                <a:close/>
              </a:path>
            </a:pathLst>
          </a:custGeom>
          <a:solidFill>
            <a:srgbClr val="08254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9"/>
          <p:cNvSpPr/>
          <p:nvPr/>
        </p:nvSpPr>
        <p:spPr>
          <a:xfrm>
            <a:off x="0" y="0"/>
            <a:ext cx="12192000" cy="1445895"/>
          </a:xfrm>
          <a:custGeom>
            <a:avLst/>
            <a:gdLst/>
            <a:ahLst/>
            <a:cxnLst/>
            <a:rect l="l" t="t" r="r" b="b"/>
            <a:pathLst>
              <a:path w="12192000" h="1445895" extrusionOk="0">
                <a:moveTo>
                  <a:pt x="12191999" y="1445341"/>
                </a:moveTo>
                <a:lnTo>
                  <a:pt x="0" y="1445341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1445341"/>
                </a:lnTo>
                <a:close/>
              </a:path>
            </a:pathLst>
          </a:custGeom>
          <a:solidFill>
            <a:srgbClr val="1F6E6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9"/>
          <p:cNvSpPr txBox="1"/>
          <p:nvPr/>
        </p:nvSpPr>
        <p:spPr>
          <a:xfrm>
            <a:off x="1300949" y="454900"/>
            <a:ext cx="95901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References, Acknowledgements, Disclaimers</a:t>
            </a:r>
            <a:endParaRPr sz="3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9"/>
          <p:cNvSpPr txBox="1"/>
          <p:nvPr/>
        </p:nvSpPr>
        <p:spPr>
          <a:xfrm>
            <a:off x="841126" y="1981000"/>
            <a:ext cx="107388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List all References, Acknowledgements and Disclaimers here if applicable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9"/>
          <p:cNvSpPr txBox="1"/>
          <p:nvPr/>
        </p:nvSpPr>
        <p:spPr>
          <a:xfrm>
            <a:off x="8500475" y="66041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7CB6AA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7CB6AA"/>
                </a:solidFill>
              </a:rPr>
              <a:t>19</a:t>
            </a:r>
            <a:endParaRPr sz="1000" b="0" i="0" u="none" strike="noStrike" cap="none">
              <a:solidFill>
                <a:srgbClr val="7CB6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CB6AA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1"/>
          <p:cNvSpPr txBox="1">
            <a:spLocks noGrp="1"/>
          </p:cNvSpPr>
          <p:nvPr>
            <p:ph type="title" idx="4294967295"/>
          </p:nvPr>
        </p:nvSpPr>
        <p:spPr>
          <a:xfrm>
            <a:off x="1135825" y="2588838"/>
            <a:ext cx="41625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0950" rIns="0" bIns="0" anchor="t" anchorCtr="0">
            <a:spAutoFit/>
          </a:bodyPr>
          <a:lstStyle/>
          <a:p>
            <a:pPr marL="12700" marR="5080" lvl="0" indent="0" algn="l" rtl="0">
              <a:lnSpc>
                <a:spcPct val="102078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References, Acknowledgements, Disclaimers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1"/>
          <p:cNvSpPr/>
          <p:nvPr/>
        </p:nvSpPr>
        <p:spPr>
          <a:xfrm>
            <a:off x="5327822" y="2253934"/>
            <a:ext cx="0" cy="2350135"/>
          </a:xfrm>
          <a:custGeom>
            <a:avLst/>
            <a:gdLst/>
            <a:ahLst/>
            <a:cxnLst/>
            <a:rect l="l" t="t" r="r" b="b"/>
            <a:pathLst>
              <a:path w="120000" h="2350135" extrusionOk="0">
                <a:moveTo>
                  <a:pt x="0" y="0"/>
                </a:moveTo>
                <a:lnTo>
                  <a:pt x="0" y="2349583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1"/>
          <p:cNvSpPr txBox="1"/>
          <p:nvPr/>
        </p:nvSpPr>
        <p:spPr>
          <a:xfrm>
            <a:off x="5739875" y="3063738"/>
            <a:ext cx="5316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8575" rIns="0" bIns="0" anchor="t" anchorCtr="0">
            <a:spAutoFit/>
          </a:bodyPr>
          <a:lstStyle/>
          <a:p>
            <a:pPr marL="12700" marR="5080" lvl="0" indent="0" algn="l" rtl="0">
              <a:lnSpc>
                <a:spcPct val="1020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300" b="0" i="0" u="none" strike="noStrike" cap="none">
                <a:solidFill>
                  <a:srgbClr val="FDFDFD"/>
                </a:solidFill>
                <a:latin typeface="Arial"/>
                <a:ea typeface="Arial"/>
                <a:cs typeface="Arial"/>
                <a:sym typeface="Arial"/>
              </a:rPr>
              <a:t>List all References, Acknowledgements and Disclaimers here if applicable</a:t>
            </a:r>
            <a:endParaRPr sz="2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85701" y="217581"/>
            <a:ext cx="578731" cy="92541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1"/>
          <p:cNvSpPr txBox="1"/>
          <p:nvPr/>
        </p:nvSpPr>
        <p:spPr>
          <a:xfrm>
            <a:off x="8493525" y="66041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chemeClr val="lt1"/>
                </a:solidFill>
              </a:rPr>
              <a:t>SFB 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chemeClr val="lt1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chemeClr val="lt1"/>
                </a:solidFill>
              </a:rPr>
              <a:t>7</a:t>
            </a: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20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7285fd2758_0_56"/>
          <p:cNvSpPr txBox="1"/>
          <p:nvPr/>
        </p:nvSpPr>
        <p:spPr>
          <a:xfrm>
            <a:off x="848690" y="2955661"/>
            <a:ext cx="10494600" cy="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 all References, Acknowledgements and Disclaimers here if applicable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g37285fd2758_0_56" title="SFB Transparent Logo 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597" y="4418025"/>
            <a:ext cx="2132825" cy="15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37285fd2758_0_56"/>
          <p:cNvSpPr/>
          <p:nvPr/>
        </p:nvSpPr>
        <p:spPr>
          <a:xfrm>
            <a:off x="0" y="570525"/>
            <a:ext cx="12192000" cy="1716300"/>
          </a:xfrm>
          <a:prstGeom prst="rect">
            <a:avLst/>
          </a:prstGeom>
          <a:solidFill>
            <a:srgbClr val="7CB6AA"/>
          </a:solidFill>
          <a:ln w="9525" cap="flat" cmpd="sng">
            <a:solidFill>
              <a:srgbClr val="7CB6A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7285fd2758_0_56"/>
          <p:cNvSpPr txBox="1"/>
          <p:nvPr/>
        </p:nvSpPr>
        <p:spPr>
          <a:xfrm>
            <a:off x="934050" y="1137525"/>
            <a:ext cx="10323900" cy="5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3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References, Acknowledgements, Disclaimers</a:t>
            </a:r>
            <a:endParaRPr sz="3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7285fd2758_0_56"/>
          <p:cNvSpPr txBox="1"/>
          <p:nvPr/>
        </p:nvSpPr>
        <p:spPr>
          <a:xfrm>
            <a:off x="8500475" y="663902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1F6E64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1F6E64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1F6E64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08296B"/>
                </a:solidFill>
              </a:rPr>
              <a:t>21</a:t>
            </a:r>
            <a:endParaRPr sz="1000" b="0" i="0" u="none" strike="noStrike" cap="none">
              <a:solidFill>
                <a:srgbClr val="08296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"/>
          <p:cNvSpPr txBox="1">
            <a:spLocks noGrp="1"/>
          </p:cNvSpPr>
          <p:nvPr>
            <p:ph type="ctrTitle"/>
          </p:nvPr>
        </p:nvSpPr>
        <p:spPr>
          <a:xfrm>
            <a:off x="1842144" y="2379730"/>
            <a:ext cx="85077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>
                <a:solidFill>
                  <a:srgbClr val="082543"/>
                </a:solidFill>
              </a:rPr>
              <a:t>Thank You!</a:t>
            </a:r>
            <a:endParaRPr b="1">
              <a:solidFill>
                <a:srgbClr val="082543"/>
              </a:solidFill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4529700" y="3335725"/>
            <a:ext cx="3132600" cy="5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3700" b="0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Subtitle Here</a:t>
            </a:r>
            <a:endParaRPr sz="37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8486525" y="6555375"/>
            <a:ext cx="350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000" b="1">
                <a:solidFill>
                  <a:srgbClr val="08296B"/>
                </a:solidFill>
              </a:rPr>
              <a:t>SFB 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Annual Meeting | </a:t>
            </a:r>
            <a:r>
              <a:rPr lang="en-US" sz="1000" b="1">
                <a:solidFill>
                  <a:srgbClr val="08296B"/>
                </a:solidFill>
              </a:rPr>
              <a:t>April 28-May 1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, 202</a:t>
            </a:r>
            <a:r>
              <a:rPr lang="en-US" sz="1000" b="1">
                <a:solidFill>
                  <a:srgbClr val="08296B"/>
                </a:solidFill>
              </a:rPr>
              <a:t>7</a:t>
            </a:r>
            <a:r>
              <a:rPr lang="en-US" sz="1000" b="1" i="0" u="none" strike="noStrike" cap="none">
                <a:solidFill>
                  <a:srgbClr val="08296B"/>
                </a:solidFill>
                <a:latin typeface="Arial"/>
                <a:ea typeface="Arial"/>
                <a:cs typeface="Arial"/>
                <a:sym typeface="Arial"/>
              </a:rPr>
              <a:t> |</a:t>
            </a:r>
            <a:r>
              <a:rPr lang="en-US" sz="1000" b="1" i="0" u="none" strike="noStrike" cap="none">
                <a:solidFill>
                  <a:srgbClr val="FCB03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1F6E64"/>
                </a:solidFill>
                <a:latin typeface="Arial"/>
                <a:ea typeface="Arial"/>
                <a:cs typeface="Arial"/>
                <a:sym typeface="Arial"/>
              </a:rPr>
              <a:t>Page </a:t>
            </a:r>
            <a:r>
              <a:rPr lang="en-US" sz="1000" b="1">
                <a:solidFill>
                  <a:srgbClr val="1F6E64"/>
                </a:solidFill>
              </a:rPr>
              <a:t>22</a:t>
            </a:r>
            <a:endParaRPr sz="1000" b="0" i="0" u="none" strike="noStrike" cap="none">
              <a:solidFill>
                <a:srgbClr val="1F6E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1222</Words>
  <Application>Microsoft Office PowerPoint</Application>
  <PresentationFormat>Widescreen</PresentationFormat>
  <Paragraphs>145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Society for Biomaterials</vt:lpstr>
      <vt:lpstr>Technical Paper PPT Requirements</vt:lpstr>
      <vt:lpstr>Technical Paper PPT Requirements</vt:lpstr>
      <vt:lpstr>Technical Paper PPT Requirements</vt:lpstr>
      <vt:lpstr>Bad Slide Characteristics</vt:lpstr>
      <vt:lpstr>Bad Slide Characteristics</vt:lpstr>
      <vt:lpstr>Bad Slide Characteristics</vt:lpstr>
      <vt:lpstr>Good Slide Characteristics</vt:lpstr>
      <vt:lpstr>Good Slide Characteristics</vt:lpstr>
      <vt:lpstr>Good Slide Characteristics</vt:lpstr>
      <vt:lpstr>Good Slide Characteristics</vt:lpstr>
      <vt:lpstr>Slide Header</vt:lpstr>
      <vt:lpstr>Slide Header</vt:lpstr>
      <vt:lpstr>Slide Header</vt:lpstr>
      <vt:lpstr>Slide Header</vt:lpstr>
      <vt:lpstr>Slide Header</vt:lpstr>
      <vt:lpstr>PowerPoint Presentation</vt:lpstr>
      <vt:lpstr>References, Acknowledgements, Disclaimers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Tara Locantore</cp:lastModifiedBy>
  <cp:revision>1</cp:revision>
  <dcterms:created xsi:type="dcterms:W3CDTF">2023-02-20T16:20:33Z</dcterms:created>
  <dcterms:modified xsi:type="dcterms:W3CDTF">2026-08-14T16:25:56Z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